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5.xml" ContentType="application/vnd.ms-office.chart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olors5.xml" ContentType="application/vnd.ms-office.chartcolor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chartEx1.xml" ContentType="application/vnd.ms-office.chartex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0"/>
  </p:notesMasterIdLst>
  <p:sldIdLst>
    <p:sldId id="261" r:id="rId2"/>
    <p:sldId id="267" r:id="rId3"/>
    <p:sldId id="266" r:id="rId4"/>
    <p:sldId id="265" r:id="rId5"/>
    <p:sldId id="264" r:id="rId6"/>
    <p:sldId id="258" r:id="rId7"/>
    <p:sldId id="262" r:id="rId8"/>
    <p:sldId id="259" r:id="rId9"/>
    <p:sldId id="268" r:id="rId10"/>
    <p:sldId id="270" r:id="rId11"/>
    <p:sldId id="271" r:id="rId12"/>
    <p:sldId id="272" r:id="rId13"/>
    <p:sldId id="273" r:id="rId14"/>
    <p:sldId id="301" r:id="rId15"/>
    <p:sldId id="285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9" r:id="rId28"/>
    <p:sldId id="287" r:id="rId29"/>
    <p:sldId id="290" r:id="rId30"/>
    <p:sldId id="291" r:id="rId31"/>
    <p:sldId id="292" r:id="rId32"/>
    <p:sldId id="293" r:id="rId33"/>
    <p:sldId id="294" r:id="rId34"/>
    <p:sldId id="295" r:id="rId35"/>
    <p:sldId id="300" r:id="rId36"/>
    <p:sldId id="299" r:id="rId37"/>
    <p:sldId id="297" r:id="rId38"/>
    <p:sldId id="296" r:id="rId39"/>
  </p:sldIdLst>
  <p:sldSz cx="1216183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34229E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5106" autoAdjust="0"/>
  </p:normalViewPr>
  <p:slideViewPr>
    <p:cSldViewPr>
      <p:cViewPr varScale="1">
        <p:scale>
          <a:sx n="54" d="100"/>
          <a:sy n="54" d="100"/>
        </p:scale>
        <p:origin x="-1464" y="-84"/>
      </p:cViewPr>
      <p:guideLst>
        <p:guide orient="horz" pos="2160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108;&#29399;\Desktop\plorappt\&#26032;&#24314;&#25991;&#20214;&#22841;\&#32472;&#22270;1.vsdx\Drawing\~&#39029;-5\Sheet.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108;&#29399;\Desktop\plorappt\&#26032;&#24314;&#25991;&#20214;&#22841;\&#32472;&#22270;1.vsdx\Drawing\~&#39029;-5\Sheet.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108;&#29399;\Desktop\plorappt\&#26032;&#24314;&#25991;&#20214;&#22841;\&#32472;&#22270;1.vsdx\Drawing\~&#39029;-5\Sheet.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20108;&#29399;\Desktop\plorappt\&#26032;&#24314;&#25991;&#20214;&#22841;\&#32472;&#22270;1.vsdx\Drawing\~&#39029;-5\Sheet.1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&#20108;&#29399;\AppData\Roaming\Microsoft\Excel\&#26032;&#24314;%20Microsoft%20Excel%20&#24037;&#20316;&#34920;%20(version%201)%20(version%201).xls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5821936659428893E-2"/>
          <c:y val="5.0925925925925937E-2"/>
          <c:w val="0.83454365968816868"/>
          <c:h val="0.89436209678760847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B34615"/>
            </a:solidFill>
            <a:ln>
              <a:noFill/>
            </a:ln>
            <a:effectLst/>
          </c:spPr>
          <c:val>
            <c:numRef>
              <c:f>'[工作表 在 绘图1.vsdx]Sheet1'!$A$9:$B$9</c:f>
              <c:numCache>
                <c:formatCode>General</c:formatCode>
                <c:ptCount val="2"/>
                <c:pt idx="0">
                  <c:v>0.5</c:v>
                </c:pt>
                <c:pt idx="1">
                  <c:v>0.59000000000000019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C16-44BD-82C1-FEA902AA2C22}"/>
            </c:ext>
          </c:extLst>
        </c:ser>
        <c:ser>
          <c:idx val="1"/>
          <c:order val="1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val>
            <c:numRef>
              <c:f>'[工作表 在 绘图1.vsdx]Sheet1'!$A$10:$B$10</c:f>
              <c:numCache>
                <c:formatCode>General</c:formatCode>
                <c:ptCount val="2"/>
                <c:pt idx="0">
                  <c:v>0.505</c:v>
                </c:pt>
                <c:pt idx="1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16-44BD-82C1-FEA902AA2C22}"/>
            </c:ext>
          </c:extLst>
        </c:ser>
        <c:gapWidth val="219"/>
        <c:overlap val="-27"/>
        <c:axId val="139352320"/>
        <c:axId val="139358208"/>
      </c:barChart>
      <c:catAx>
        <c:axId val="139352320"/>
        <c:scaling>
          <c:orientation val="minMax"/>
        </c:scaling>
        <c:delete val="1"/>
        <c:axPos val="b"/>
        <c:tickLblPos val="nextTo"/>
        <c:crossAx val="139358208"/>
        <c:crosses val="autoZero"/>
        <c:lblAlgn val="ctr"/>
        <c:lblOffset val="100"/>
      </c:catAx>
      <c:valAx>
        <c:axId val="139358208"/>
        <c:scaling>
          <c:orientation val="minMax"/>
          <c:max val="1"/>
          <c:min val="0"/>
        </c:scaling>
        <c:delete val="1"/>
        <c:axPos val="l"/>
        <c:numFmt formatCode="General" sourceLinked="1"/>
        <c:tickLblPos val="nextTo"/>
        <c:crossAx val="139352320"/>
        <c:crossesAt val="1"/>
        <c:crossBetween val="between"/>
        <c:majorUnit val="0.2"/>
      </c:valAx>
      <c:spPr>
        <a:noFill/>
        <a:ln w="12700"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8.2462255015758629E-2"/>
          <c:y val="5.0926046961542633E-2"/>
          <c:w val="0.83454365968816868"/>
          <c:h val="0.89436209678760825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B34615"/>
            </a:solidFill>
            <a:ln>
              <a:noFill/>
            </a:ln>
            <a:effectLst/>
          </c:spPr>
          <c:val>
            <c:numRef>
              <c:f>'[工作表 在 绘图1.vsdx]Sheet1'!$A$9:$B$9</c:f>
              <c:numCache>
                <c:formatCode>General</c:formatCode>
                <c:ptCount val="2"/>
                <c:pt idx="0">
                  <c:v>0.59</c:v>
                </c:pt>
                <c:pt idx="1">
                  <c:v>0.70000000000000062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3BC-497A-A675-1FF2B7ECEE8E}"/>
            </c:ext>
          </c:extLst>
        </c:ser>
        <c:ser>
          <c:idx val="1"/>
          <c:order val="1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val>
            <c:numRef>
              <c:f>'[工作表 在 绘图1.vsdx]Sheet1'!$A$10:$B$10</c:f>
              <c:numCache>
                <c:formatCode>General</c:formatCode>
                <c:ptCount val="2"/>
                <c:pt idx="0">
                  <c:v>0.505</c:v>
                </c:pt>
                <c:pt idx="1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3BC-497A-A675-1FF2B7ECEE8E}"/>
            </c:ext>
          </c:extLst>
        </c:ser>
        <c:gapWidth val="219"/>
        <c:overlap val="-27"/>
        <c:axId val="139386240"/>
        <c:axId val="140776576"/>
      </c:barChart>
      <c:catAx>
        <c:axId val="139386240"/>
        <c:scaling>
          <c:orientation val="minMax"/>
        </c:scaling>
        <c:delete val="1"/>
        <c:axPos val="b"/>
        <c:tickLblPos val="nextTo"/>
        <c:crossAx val="140776576"/>
        <c:crosses val="autoZero"/>
        <c:lblAlgn val="ctr"/>
        <c:lblOffset val="100"/>
      </c:catAx>
      <c:valAx>
        <c:axId val="140776576"/>
        <c:scaling>
          <c:orientation val="minMax"/>
          <c:max val="1"/>
          <c:min val="0"/>
        </c:scaling>
        <c:delete val="1"/>
        <c:axPos val="l"/>
        <c:numFmt formatCode="General" sourceLinked="1"/>
        <c:tickLblPos val="nextTo"/>
        <c:crossAx val="139386240"/>
        <c:crossesAt val="1"/>
        <c:crossBetween val="between"/>
        <c:majorUnit val="0.2"/>
      </c:valAx>
      <c:spPr>
        <a:noFill/>
        <a:ln w="12700"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5821936659428879E-2"/>
          <c:y val="5.0925925925925923E-2"/>
          <c:w val="0.83454365968816868"/>
          <c:h val="0.89436209678760825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B34615"/>
            </a:solidFill>
            <a:ln>
              <a:noFill/>
            </a:ln>
            <a:effectLst/>
          </c:spPr>
          <c:val>
            <c:numRef>
              <c:f>'[工作表 在 绘图1.vsdx]Sheet1'!$A$9:$B$9</c:f>
              <c:numCache>
                <c:formatCode>General</c:formatCode>
                <c:ptCount val="2"/>
                <c:pt idx="0">
                  <c:v>0.5</c:v>
                </c:pt>
                <c:pt idx="1">
                  <c:v>0.56999999999999995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CD-4F7E-8D2E-B43FD84D9329}"/>
            </c:ext>
          </c:extLst>
        </c:ser>
        <c:ser>
          <c:idx val="1"/>
          <c:order val="1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val>
            <c:numRef>
              <c:f>'[工作表 在 绘图1.vsdx]Sheet1'!$A$10:$B$10</c:f>
              <c:numCache>
                <c:formatCode>General</c:formatCode>
                <c:ptCount val="2"/>
                <c:pt idx="0">
                  <c:v>0.49000000000000032</c:v>
                </c:pt>
                <c:pt idx="1">
                  <c:v>0.56499999999999995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CD-4F7E-8D2E-B43FD84D9329}"/>
            </c:ext>
          </c:extLst>
        </c:ser>
        <c:gapWidth val="219"/>
        <c:overlap val="-27"/>
        <c:axId val="140804864"/>
        <c:axId val="140806400"/>
      </c:barChart>
      <c:catAx>
        <c:axId val="140804864"/>
        <c:scaling>
          <c:orientation val="minMax"/>
        </c:scaling>
        <c:delete val="1"/>
        <c:axPos val="b"/>
        <c:tickLblPos val="nextTo"/>
        <c:crossAx val="140806400"/>
        <c:crosses val="autoZero"/>
        <c:lblAlgn val="ctr"/>
        <c:lblOffset val="100"/>
      </c:catAx>
      <c:valAx>
        <c:axId val="140806400"/>
        <c:scaling>
          <c:orientation val="minMax"/>
          <c:max val="1"/>
          <c:min val="0"/>
        </c:scaling>
        <c:delete val="1"/>
        <c:axPos val="l"/>
        <c:numFmt formatCode="General" sourceLinked="1"/>
        <c:tickLblPos val="nextTo"/>
        <c:crossAx val="140804864"/>
        <c:crossesAt val="1"/>
        <c:crossBetween val="between"/>
        <c:majorUnit val="0.2"/>
      </c:valAx>
      <c:spPr>
        <a:noFill/>
        <a:ln w="12700">
          <a:solidFill>
            <a:schemeClr val="tx1">
              <a:lumMod val="75000"/>
              <a:lumOff val="25000"/>
            </a:schemeClr>
          </a:solidFill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/>
      <c:lineChart>
        <c:grouping val="standard"/>
        <c:ser>
          <c:idx val="0"/>
          <c:order val="0"/>
          <c:spPr>
            <a:ln w="6350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val>
            <c:numRef>
              <c:f>'[工作表 在 绘图1.vsdx]Sheet1'!$A$2:$J$2</c:f>
              <c:numCache>
                <c:formatCode>General</c:formatCode>
                <c:ptCount val="10"/>
                <c:pt idx="0">
                  <c:v>-30</c:v>
                </c:pt>
                <c:pt idx="1">
                  <c:v>-35</c:v>
                </c:pt>
                <c:pt idx="2">
                  <c:v>-39</c:v>
                </c:pt>
                <c:pt idx="3">
                  <c:v>-40</c:v>
                </c:pt>
                <c:pt idx="4">
                  <c:v>-42</c:v>
                </c:pt>
                <c:pt idx="5">
                  <c:v>-45</c:v>
                </c:pt>
                <c:pt idx="6">
                  <c:v>-47</c:v>
                </c:pt>
                <c:pt idx="7">
                  <c:v>-50</c:v>
                </c:pt>
                <c:pt idx="8">
                  <c:v>-51</c:v>
                </c:pt>
                <c:pt idx="9">
                  <c:v>-55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377-4A48-AB9F-FAF766956275}"/>
            </c:ext>
          </c:extLst>
        </c:ser>
        <c:marker val="1"/>
        <c:axId val="150692992"/>
        <c:axId val="150694912"/>
      </c:lineChart>
      <c:catAx>
        <c:axId val="150692992"/>
        <c:scaling>
          <c:orientation val="minMax"/>
        </c:scaling>
        <c:delete val="1"/>
        <c:axPos val="b"/>
        <c:majorTickMark val="none"/>
        <c:tickLblPos val="nextTo"/>
        <c:crossAx val="150694912"/>
        <c:crosses val="autoZero"/>
        <c:auto val="1"/>
        <c:lblAlgn val="ctr"/>
        <c:lblOffset val="100"/>
      </c:catAx>
      <c:valAx>
        <c:axId val="150694912"/>
        <c:scaling>
          <c:orientation val="minMax"/>
          <c:max val="-20"/>
          <c:min val="-60"/>
        </c:scaling>
        <c:delete val="1"/>
        <c:axPos val="l"/>
        <c:numFmt formatCode="General" sourceLinked="1"/>
        <c:majorTickMark val="none"/>
        <c:tickLblPos val="nextTo"/>
        <c:crossAx val="150692992"/>
        <c:crosses val="autoZero"/>
        <c:crossBetween val="between"/>
      </c:valAx>
      <c:spPr>
        <a:noFill/>
        <a:ln w="0">
          <a:solidFill>
            <a:schemeClr val="tx1">
              <a:lumMod val="65000"/>
              <a:lumOff val="35000"/>
            </a:schemeClr>
          </a:solidFill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Sheet3!$A$2:$A$14</cx:f>
        <cx:lvl ptCount="13">
          <cx:pt idx="0">0</cx:pt>
          <cx:pt idx="1">0.5</cx:pt>
          <cx:pt idx="2">1</cx:pt>
          <cx:pt idx="3">1.5</cx:pt>
          <cx:pt idx="4">2</cx:pt>
          <cx:pt idx="5">2.5</cx:pt>
          <cx:pt idx="6">3</cx:pt>
          <cx:pt idx="7">3.5</cx:pt>
          <cx:pt idx="8">4</cx:pt>
          <cx:pt idx="9">4.5</cx:pt>
          <cx:pt idx="10">5</cx:pt>
          <cx:pt idx="11">5.5</cx:pt>
          <cx:pt idx="12">6</cx:pt>
        </cx:lvl>
      </cx:strDim>
      <cx:numDim type="val">
        <cx:f>Sheet3!$B$2:$B$14</cx:f>
        <cx:lvl ptCount="13" formatCode="G/通用格式">
          <cx:pt idx="0">3.2999999999999998</cx:pt>
          <cx:pt idx="1">2.73</cx:pt>
          <cx:pt idx="2">2.4900000000000002</cx:pt>
          <cx:pt idx="3">2.3900000000000001</cx:pt>
          <cx:pt idx="4">2.2799999999999998</cx:pt>
          <cx:pt idx="5">2.1800000000000002</cx:pt>
          <cx:pt idx="6">2.0699999999999998</cx:pt>
          <cx:pt idx="7">1.95</cx:pt>
          <cx:pt idx="8">1.8600000000000001</cx:pt>
          <cx:pt idx="9">1.6619999999999999</cx:pt>
          <cx:pt idx="10">1.6559999999999999</cx:pt>
          <cx:pt idx="11">1.6399999999999999</cx:pt>
          <cx:pt idx="12">1.6319999999999999</cx:pt>
        </cx:lvl>
      </cx:numDim>
    </cx:data>
  </cx:chartData>
  <cx:chart>
    <cx:plotArea>
      <cx:plotAreaRegion>
        <cx:plotSurface>
          <cx:spPr>
            <a:ln w="12700">
              <a:solidFill>
                <a:schemeClr val="bg2">
                  <a:lumMod val="25000"/>
                </a:schemeClr>
              </a:solidFill>
            </a:ln>
          </cx:spPr>
        </cx:plotSurface>
        <cx:series layoutId="funnel" uniqueId="{EE1DF2D3-EC07-406E-BEF9-D682B3695E7A}">
          <cx:tx>
            <cx:txData>
              <cx:f>Sheet3!$B$1</cx:f>
              <cx:v>工资</cx:v>
            </cx:txData>
          </cx:tx>
          <cx:spPr>
            <a:gradFill>
              <a:gsLst>
                <a:gs pos="66000">
                  <a:srgbClr val="DE9998"/>
                </a:gs>
                <a:gs pos="47000">
                  <a:srgbClr val="D4817F"/>
                </a:gs>
                <a:gs pos="28000">
                  <a:srgbClr val="CE7270"/>
                </a:gs>
                <a:gs pos="0">
                  <a:srgbClr val="C0504D"/>
                </a:gs>
                <a:gs pos="100000">
                  <a:srgbClr val="FADFDE"/>
                </a:gs>
              </a:gsLst>
              <a:lin ang="5400000" scaled="1"/>
            </a:gradFill>
            <a:ln>
              <a:noFill/>
            </a:ln>
          </cx:spPr>
          <cx:dataPt idx="0">
            <cx:spPr>
              <a:solidFill>
                <a:srgbClr val="A73E3B"/>
              </a:solidFill>
            </cx:spPr>
          </cx:dataPt>
          <cx:dataPt idx="1">
            <cx:spPr>
              <a:solidFill>
                <a:srgbClr val="B94E4B"/>
              </a:solidFill>
            </cx:spPr>
          </cx:dataPt>
          <cx:dataPt idx="2">
            <cx:spPr>
              <a:solidFill>
                <a:srgbClr val="BF5B59"/>
              </a:solidFill>
            </cx:spPr>
          </cx:dataPt>
          <cx:dataPt idx="3">
            <cx:spPr>
              <a:solidFill>
                <a:srgbClr val="C56B69"/>
              </a:solidFill>
            </cx:spPr>
          </cx:dataPt>
          <cx:dataPt idx="4">
            <cx:spPr>
              <a:solidFill>
                <a:srgbClr val="CD7F7D"/>
              </a:solidFill>
            </cx:spPr>
          </cx:dataPt>
          <cx:dataPt idx="5">
            <cx:spPr>
              <a:solidFill>
                <a:srgbClr val="D38F8D"/>
              </a:solidFill>
            </cx:spPr>
          </cx:dataPt>
          <cx:dataPt idx="6">
            <cx:spPr>
              <a:solidFill>
                <a:srgbClr val="DCA5A4"/>
              </a:solidFill>
            </cx:spPr>
          </cx:dataPt>
          <cx:dataPt idx="7">
            <cx:spPr>
              <a:solidFill>
                <a:srgbClr val="E0AFAE"/>
              </a:solidFill>
            </cx:spPr>
          </cx:dataPt>
          <cx:dataPt idx="8">
            <cx:spPr>
              <a:solidFill>
                <a:srgbClr val="E6BDBC"/>
              </a:solidFill>
            </cx:spPr>
          </cx:dataPt>
          <cx:dataPt idx="9">
            <cx:spPr>
              <a:solidFill>
                <a:srgbClr val="ECCDCC"/>
              </a:solidFill>
            </cx:spPr>
          </cx:dataPt>
          <cx:dataPt idx="10">
            <cx:spPr>
              <a:solidFill>
                <a:srgbClr val="F0D9D8"/>
              </a:solidFill>
            </cx:spPr>
          </cx:dataPt>
          <cx:dataPt idx="11">
            <cx:spPr>
              <a:solidFill>
                <a:srgbClr val="F6E7E6"/>
              </a:solidFill>
            </cx:spPr>
          </cx:dataPt>
          <cx:dataPt idx="12">
            <cx:spPr>
              <a:solidFill>
                <a:srgbClr val="F9EEED"/>
              </a:solidFill>
            </cx:spPr>
          </cx:dataPt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pPr>
                <a:endParaRPr lang="zh-CN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x:txPr>
            <cx:visibility seriesName="0" categoryName="0" value="1"/>
          </cx:dataLabels>
          <cx:dataId val="0"/>
        </cx:series>
      </cx:plotAreaRegion>
      <cx:axis id="0" hidden="1">
        <cx:catScaling gapWidth="0.100000001"/>
        <cx:majorTickMarks type="in"/>
        <cx:tickLabels/>
        <cx:txPr>
          <a:bodyPr vertOverflow="overflow" horzOverflow="overflow" wrap="square" lIns="0" tIns="0" rIns="0" bIns="0"/>
          <a:lstStyle/>
          <a:p>
            <a:pPr algn="ctr" rtl="0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  <cx:axis id="1" hidden="1">
        <cx:val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x:txPr>
      </cx:axis>
    </cx:plotArea>
  </cx:chart>
</cx:chartSpac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5.xml><?xml version="1.0" encoding="utf-8"?>
<cs:chartStyle xmlns:cs="http://schemas.microsoft.com/office/drawing/2012/chartStyle" xmlns:a="http://schemas.openxmlformats.org/drawingml/2006/main" id="43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E4E93-BD9F-429D-9FEC-013B8A515D38}" type="datetimeFigureOut">
              <a:rPr lang="en-US" smtClean="0"/>
              <a:pPr/>
              <a:t>8/8/2018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25481-9DB1-4D51-8D41-1ED4D77344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afternoon everyone. </a:t>
            </a:r>
            <a:r>
              <a:rPr lang="en-US" baseline="0" dirty="0" smtClean="0"/>
              <a:t> today I will be telling you about </a:t>
            </a:r>
            <a:r>
              <a:rPr lang="en-US" baseline="0" dirty="0" err="1" smtClean="0"/>
              <a:t>PLoRa</a:t>
            </a:r>
            <a:r>
              <a:rPr lang="en-US" baseline="0" dirty="0" smtClean="0"/>
              <a:t>, an ambient backscatter system that can enable </a:t>
            </a:r>
            <a:r>
              <a:rPr lang="en-US" dirty="0" smtClean="0"/>
              <a:t>a long range </a:t>
            </a:r>
            <a:r>
              <a:rPr lang="en-US" baseline="0" dirty="0" smtClean="0"/>
              <a:t>wireless connectivity for </a:t>
            </a:r>
            <a:r>
              <a:rPr lang="en-US" baseline="0" dirty="0" err="1" smtClean="0"/>
              <a:t>batteryless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device. This is joint work with NISL lab in northwest </a:t>
            </a:r>
            <a:r>
              <a:rPr lang="en-US" baseline="0" dirty="0" err="1" smtClean="0"/>
              <a:t>unversity</a:t>
            </a:r>
            <a:r>
              <a:rPr lang="en-US" baseline="0" dirty="0" smtClean="0"/>
              <a:t> and PAWS in </a:t>
            </a:r>
            <a:r>
              <a:rPr lang="en-US" baseline="0" dirty="0" err="1" smtClean="0"/>
              <a:t>princeton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unversity</a:t>
            </a:r>
            <a:r>
              <a:rPr lang="en-US" baseline="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630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solution is not fit our</a:t>
            </a:r>
            <a:r>
              <a:rPr lang="en-US" baseline="0" dirty="0" smtClean="0"/>
              <a:t> tightly energy constraints.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selected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Chirp Spread Spectrum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modulaion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to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achieve long range transmission distance and high SNR.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Look at this standard </a:t>
            </a:r>
            <a:r>
              <a:rPr lang="en-US" altLang="zh-CN" sz="1200" b="1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signal diagram. this symbol represent data 0 and other is data 1. We can easily get that: each symbol has equal length window.</a:t>
            </a:r>
          </a:p>
          <a:p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As excitation signal is ambient </a:t>
            </a:r>
            <a:r>
              <a:rPr lang="en-US" altLang="zh-CN" sz="1200" b="1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signal, it is changing over time. It is thus challenging to modulate this time-varying excitation signal into another standard </a:t>
            </a:r>
            <a:r>
              <a:rPr lang="en-US" altLang="zh-CN" sz="1200" b="1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chirp for backscatter</a:t>
            </a:r>
          </a:p>
          <a:p>
            <a:endParaRPr lang="en-US" altLang="zh-CN" sz="1200" b="1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As battery free, the energy is scarce for passive </a:t>
            </a:r>
            <a:r>
              <a:rPr lang="en-US" altLang="zh-CN" sz="1200" b="1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system.</a:t>
            </a:r>
            <a:r>
              <a:rPr lang="en-US" altLang="zh-CN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to Modulate the commercial signal while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/>
              <a:t>ensuring continuous spreading in full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bandwidth with tightly energy constraint? It’s a important problem.</a:t>
            </a:r>
            <a:endParaRPr lang="en-US" altLang="zh-CN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877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As</a:t>
            </a:r>
            <a:r>
              <a:rPr lang="en-US" altLang="zh-CN" baseline="0" dirty="0" smtClean="0"/>
              <a:t> battery free, we get energy from ambient circumstance. E</a:t>
            </a:r>
            <a:r>
              <a:rPr lang="en-US" altLang="zh-CN" dirty="0" smtClean="0"/>
              <a:t>nergy </a:t>
            </a:r>
            <a:r>
              <a:rPr lang="en-US" altLang="zh-CN" dirty="0"/>
              <a:t>harvesting techniques can potentially provide perpetual energy supply to the tag, but </a:t>
            </a:r>
            <a:r>
              <a:rPr lang="en-US" altLang="zh-CN" dirty="0" smtClean="0"/>
              <a:t>often limited: electric quantity is limited, EH is effected by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surrounding, and energy leakage is existing.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instance,</a:t>
            </a:r>
            <a:endParaRPr lang="en-US" altLang="zh-CN" dirty="0" smtClean="0"/>
          </a:p>
          <a:p>
            <a:r>
              <a:rPr lang="en-US" altLang="zh-CN" dirty="0" smtClean="0"/>
              <a:t>Solar…</a:t>
            </a:r>
          </a:p>
          <a:p>
            <a:r>
              <a:rPr lang="en-US" altLang="zh-CN" dirty="0" err="1" smtClean="0"/>
              <a:t>Rf</a:t>
            </a:r>
            <a:r>
              <a:rPr lang="en-US" altLang="zh-CN" dirty="0" smtClean="0"/>
              <a:t>…</a:t>
            </a:r>
          </a:p>
          <a:p>
            <a:r>
              <a:rPr lang="en-US" altLang="zh-CN" dirty="0" smtClean="0"/>
              <a:t>And so 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34848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shown in picture, energy leakage in systems is existing</a:t>
            </a:r>
            <a:r>
              <a:rPr lang="en-US" baseline="0" dirty="0" smtClean="0"/>
              <a:t> while the system sleeping.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</a:t>
            </a:r>
            <a:r>
              <a:rPr lang="en-US" baseline="0" dirty="0" smtClean="0"/>
              <a:t>Let me explain our communication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architecture------3 transmission modules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In this way, we form a hybrid </a:t>
            </a:r>
            <a:r>
              <a:rPr lang="en-US" dirty="0" err="1" smtClean="0"/>
              <a:t>LoRa</a:t>
            </a:r>
            <a:r>
              <a:rPr lang="en-US" dirty="0" smtClean="0"/>
              <a:t> network with the existing </a:t>
            </a:r>
            <a:r>
              <a:rPr lang="en-US" dirty="0" err="1" smtClean="0"/>
              <a:t>LoRa</a:t>
            </a:r>
            <a:r>
              <a:rPr lang="en-US" dirty="0" smtClean="0"/>
              <a:t> infrastructure cooperating with </a:t>
            </a:r>
            <a:r>
              <a:rPr lang="en-US" dirty="0" err="1" smtClean="0"/>
              <a:t>PLoRa</a:t>
            </a:r>
            <a:r>
              <a:rPr lang="en-US" dirty="0" smtClean="0"/>
              <a:t> nodes 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let’s talk about our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deisgn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It construct by 3 main blocks.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 and management, packet detector and modulation, as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well as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management.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Under tightly energy</a:t>
            </a:r>
            <a:r>
              <a:rPr lang="en-US" altLang="zh-CN" baseline="0" dirty="0" smtClean="0"/>
              <a:t> constraint</a:t>
            </a:r>
          </a:p>
          <a:p>
            <a:r>
              <a:rPr lang="en-US" altLang="zh-CN" baseline="0" dirty="0" smtClean="0"/>
              <a:t>Low power solution is important.</a:t>
            </a:r>
          </a:p>
          <a:p>
            <a:r>
              <a:rPr lang="en-US" altLang="zh-CN" baseline="0" dirty="0" smtClean="0"/>
              <a:t>We extract the standard </a:t>
            </a:r>
            <a:r>
              <a:rPr lang="en-US" altLang="zh-CN" baseline="0" dirty="0" err="1" smtClean="0"/>
              <a:t>lora</a:t>
            </a:r>
            <a:r>
              <a:rPr lang="en-US" altLang="zh-CN" baseline="0" dirty="0" smtClean="0"/>
              <a:t> preamble feature by lots of simulation and data analysis. </a:t>
            </a:r>
          </a:p>
          <a:p>
            <a:r>
              <a:rPr lang="en-US" altLang="zh-CN" baseline="0" dirty="0" smtClean="0"/>
              <a:t>then we restore these feature data in </a:t>
            </a:r>
            <a:r>
              <a:rPr lang="en-US" altLang="zh-CN" baseline="0" dirty="0" err="1" smtClean="0"/>
              <a:t>fpga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Using correlation method to implement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21537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 the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signal is coming, our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ptag</a:t>
            </a:r>
            <a:r>
              <a:rPr lang="en-US" altLang="zh-CN" baseline="0" dirty="0" smtClean="0"/>
              <a:t> will receive it. And the signal will propagate </a:t>
            </a:r>
            <a:r>
              <a:rPr lang="en-US" altLang="zh-CN" dirty="0" smtClean="0"/>
              <a:t>Through</a:t>
            </a:r>
            <a:r>
              <a:rPr lang="en-US" altLang="zh-CN" baseline="0" dirty="0" smtClean="0"/>
              <a:t> envelop detector , then low power </a:t>
            </a:r>
            <a:r>
              <a:rPr lang="en-US" altLang="zh-CN" baseline="0" dirty="0" err="1" smtClean="0"/>
              <a:t>downsample</a:t>
            </a:r>
            <a:r>
              <a:rPr lang="en-US" altLang="zh-CN" baseline="0" dirty="0" smtClean="0"/>
              <a:t> ADC. After that, we get the feature of excitation signal. And we compare the feature with what we have stored.</a:t>
            </a:r>
          </a:p>
          <a:p>
            <a:r>
              <a:rPr lang="en-US" altLang="zh-CN" baseline="0" dirty="0" smtClean="0"/>
              <a:t>The best matching part will be the a standard </a:t>
            </a:r>
            <a:r>
              <a:rPr lang="en-US" altLang="zh-CN" baseline="0" dirty="0" err="1" smtClean="0"/>
              <a:t>upchirp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0649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we do a correlation there. it help us to find the packet header. The correlation</a:t>
            </a:r>
            <a:r>
              <a:rPr lang="en-US" altLang="zh-CN" dirty="0" smtClean="0"/>
              <a:t>  detecting will not</a:t>
            </a:r>
            <a:r>
              <a:rPr lang="en-US" altLang="zh-CN" baseline="0" dirty="0" smtClean="0"/>
              <a:t> stop until all </a:t>
            </a:r>
            <a:r>
              <a:rPr lang="en-US" altLang="zh-CN" baseline="0" dirty="0" err="1" smtClean="0"/>
              <a:t>upchirp</a:t>
            </a:r>
            <a:r>
              <a:rPr lang="en-US" altLang="zh-CN" baseline="0" dirty="0" smtClean="0"/>
              <a:t> in </a:t>
            </a:r>
            <a:r>
              <a:rPr lang="en-US" altLang="zh-CN" baseline="0" dirty="0" err="1" smtClean="0"/>
              <a:t>lora</a:t>
            </a:r>
            <a:r>
              <a:rPr lang="en-US" altLang="zh-CN" baseline="0" dirty="0" smtClean="0"/>
              <a:t> packet header are </a:t>
            </a:r>
            <a:r>
              <a:rPr lang="en-US" altLang="zh-CN" baseline="0" dirty="0" err="1" smtClean="0"/>
              <a:t>deteced</a:t>
            </a:r>
            <a:r>
              <a:rPr lang="en-US" altLang="zh-CN" baseline="0" dirty="0" smtClean="0"/>
              <a:t>. We already get the packet header.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939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 we have</a:t>
            </a:r>
            <a:r>
              <a:rPr lang="en-US" altLang="zh-CN" baseline="0" dirty="0" smtClean="0"/>
              <a:t> detected the package header, </a:t>
            </a:r>
            <a:r>
              <a:rPr lang="en-US" altLang="zh-CN" dirty="0" smtClean="0"/>
              <a:t>the</a:t>
            </a:r>
            <a:r>
              <a:rPr lang="en-US" altLang="zh-CN" baseline="0" dirty="0" smtClean="0"/>
              <a:t> modulation block is waken up.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Please note that the design is also under the tightly energy constraint.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As we don’t know what the incoming chirp looks like,</a:t>
            </a:r>
            <a:r>
              <a:rPr lang="en-US" altLang="zh-CN" baseline="0" dirty="0" smtClean="0"/>
              <a:t> i</a:t>
            </a:r>
            <a:r>
              <a:rPr lang="en-US" altLang="zh-CN" dirty="0" smtClean="0"/>
              <a:t>t is thus difficult to modulate the incoming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chirp into another standard chirp with our </a:t>
            </a:r>
            <a:r>
              <a:rPr lang="en-US" altLang="zh-CN" dirty="0" err="1" smtClean="0"/>
              <a:t>ptag</a:t>
            </a:r>
            <a:r>
              <a:rPr lang="en-US" altLang="zh-CN" dirty="0" smtClean="0"/>
              <a:t> information. 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174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research is motivated by a simple question: Can we Imagine a world where	every single object is connected to the	Internet ubiquitous and cheap?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will bring convenient and comfortable life to us.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instance, When we are playing golf,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tag collects data and recording the trace of moving golf ball. These data can help us to play golf in a correct way and it will monitor our </a:t>
            </a:r>
            <a:r>
              <a:rPr lang="en-US" altLang="zh-CN" baseline="0" dirty="0" smtClean="0"/>
              <a:t>health index.</a:t>
            </a:r>
            <a:endParaRPr lang="en-US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29584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design a novel blind chirp modulation algorithm to solve this challenge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 The basic idea is to shift the incoming active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chirp by an amount of BW/2 and −BW/2, and splice the in-band part of these two shifted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chirps into a new chirp signal.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9685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en-US" altLang="zh-CN" baseline="0" dirty="0" smtClean="0"/>
              <a:t> define the </a:t>
            </a:r>
            <a:r>
              <a:rPr lang="en-US" altLang="zh-CN" baseline="0" dirty="0" err="1" smtClean="0"/>
              <a:t>fsk</a:t>
            </a:r>
            <a:r>
              <a:rPr lang="en-US" altLang="zh-CN" baseline="0" dirty="0" smtClean="0"/>
              <a:t> modulation like this: when transmission data 1,we do modulation.  And transmission data 0, we keep the original excitation signal.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02321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9514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7780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原文图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15735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come to</a:t>
            </a:r>
            <a:r>
              <a:rPr lang="en-US" altLang="zh-CN" baseline="0" dirty="0" smtClean="0"/>
              <a:t> the last design: EH &amp; energy management.</a:t>
            </a:r>
          </a:p>
          <a:p>
            <a:r>
              <a:rPr lang="en-US" altLang="zh-CN" baseline="0" dirty="0" smtClean="0"/>
              <a:t> we propose a hybrid eh system to harvest both solar energy and </a:t>
            </a:r>
            <a:r>
              <a:rPr lang="en-US" altLang="zh-CN" baseline="0" dirty="0" err="1" smtClean="0"/>
              <a:t>rf</a:t>
            </a:r>
            <a:r>
              <a:rPr lang="en-US" altLang="zh-CN" baseline="0" dirty="0" smtClean="0"/>
              <a:t> energy.</a:t>
            </a:r>
          </a:p>
          <a:p>
            <a:endParaRPr lang="en-US" altLang="zh-CN" dirty="0" smtClean="0"/>
          </a:p>
          <a:p>
            <a:r>
              <a:rPr lang="en-US" altLang="zh-CN" baseline="0" dirty="0" smtClean="0"/>
              <a:t>It improving charging time to 20minutes, which satisfies the duty-cycling requirement of most </a:t>
            </a:r>
            <a:r>
              <a:rPr lang="en-US" altLang="zh-CN" baseline="0" dirty="0" err="1" smtClean="0"/>
              <a:t>IoT</a:t>
            </a:r>
            <a:r>
              <a:rPr lang="en-US" altLang="zh-CN" baseline="0" dirty="0" smtClean="0"/>
              <a:t> systems.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To reduce</a:t>
            </a:r>
            <a:r>
              <a:rPr lang="en-US" altLang="zh-CN" baseline="0" dirty="0" smtClean="0"/>
              <a:t> energy leakage, w</a:t>
            </a:r>
            <a:r>
              <a:rPr lang="en-US" altLang="zh-CN" dirty="0" smtClean="0"/>
              <a:t>e design a current gate to physically cut off circuit connectivity between the energy storage capacitor and all other system components.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current gate is implemented</a:t>
            </a:r>
            <a:r>
              <a:rPr lang="en-US" altLang="zh-CN" baseline="0" dirty="0" smtClean="0"/>
              <a:t> by a finite state management circuits block.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block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manage the node state, switching between charging and discharging at the right moments to prevent data loss due to energy depletion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7966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cut</a:t>
            </a:r>
            <a:r>
              <a:rPr lang="en-US" altLang="zh-CN" baseline="0" dirty="0" smtClean="0"/>
              <a:t> off</a:t>
            </a:r>
            <a:r>
              <a:rPr lang="en-US" altLang="zh-CN" dirty="0" smtClean="0"/>
              <a:t> a lot of static energy consumption</a:t>
            </a:r>
            <a:r>
              <a:rPr lang="en-US" altLang="zh-CN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79106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implement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plora</a:t>
            </a:r>
            <a:r>
              <a:rPr lang="en-US" baseline="0" dirty="0" smtClean="0"/>
              <a:t> communication system, we built a hardware and software component.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prototype the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tag on a four-layer PCB using commercial off-the-shelf components and a Microsemi IGLOO </a:t>
            </a:r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 AGLE600V2-FG484I 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FPGA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simulation system,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plora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tag + hardware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testbench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communication system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334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evaluation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three aspects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dirty="0" smtClean="0"/>
              <a:t>We evaluate the system under both out door and in door situations.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CN" sz="1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setup</a:t>
            </a:r>
            <a:endParaRPr lang="en-US" altLang="zh-CN" sz="1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buNone/>
            </a:pP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OUTDOOR</a:t>
            </a:r>
            <a:r>
              <a:rPr lang="en-US" altLang="zh-CN" sz="1200" dirty="0">
                <a:solidFill>
                  <a:schemeClr val="bg1"/>
                </a:solidFill>
              </a:rPr>
              <a:t>: We test the </a:t>
            </a:r>
            <a:r>
              <a:rPr lang="en-US" altLang="zh-CN" sz="1200" dirty="0" err="1">
                <a:solidFill>
                  <a:schemeClr val="bg1"/>
                </a:solidFill>
              </a:rPr>
              <a:t>PLoRa</a:t>
            </a:r>
            <a:r>
              <a:rPr lang="en-US" altLang="zh-CN" sz="1200" dirty="0">
                <a:solidFill>
                  <a:schemeClr val="bg1"/>
                </a:solidFill>
              </a:rPr>
              <a:t> tag’s performance in various weather conditions in an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road. </a:t>
            </a:r>
          </a:p>
          <a:p>
            <a:pPr marL="0" indent="0" algn="l">
              <a:buNone/>
            </a:pP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INDOOR</a:t>
            </a:r>
            <a:r>
              <a:rPr lang="en-US" altLang="zh-CN" sz="1200" dirty="0">
                <a:solidFill>
                  <a:schemeClr val="bg1"/>
                </a:solidFill>
              </a:rPr>
              <a:t>: We put an active </a:t>
            </a:r>
            <a:r>
              <a:rPr lang="en-US" altLang="zh-CN" sz="1200" dirty="0" err="1">
                <a:solidFill>
                  <a:schemeClr val="bg1"/>
                </a:solidFill>
              </a:rPr>
              <a:t>LoRa</a:t>
            </a:r>
            <a:r>
              <a:rPr lang="en-US" altLang="zh-CN" sz="1200" dirty="0">
                <a:solidFill>
                  <a:schemeClr val="bg1"/>
                </a:solidFill>
              </a:rPr>
              <a:t> node and a </a:t>
            </a:r>
            <a:r>
              <a:rPr lang="en-US" altLang="zh-CN" sz="1200" dirty="0" err="1">
                <a:solidFill>
                  <a:schemeClr val="bg1"/>
                </a:solidFill>
              </a:rPr>
              <a:t>PLoRa</a:t>
            </a:r>
            <a:r>
              <a:rPr lang="en-US" altLang="zh-CN" sz="1200" dirty="0">
                <a:solidFill>
                  <a:schemeClr val="bg1"/>
                </a:solidFill>
              </a:rPr>
              <a:t> tag in the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meeting room</a:t>
            </a:r>
            <a:r>
              <a:rPr lang="en-US" altLang="zh-CN" sz="1200" dirty="0">
                <a:solidFill>
                  <a:schemeClr val="bg1"/>
                </a:solidFill>
              </a:rPr>
              <a:t> and move the receiver through several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adjacent </a:t>
            </a: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offices</a:t>
            </a:r>
            <a:r>
              <a:rPr lang="en-US" altLang="zh-CN" sz="1200" dirty="0" smtClean="0">
                <a:solidFill>
                  <a:schemeClr val="bg1"/>
                </a:solidFill>
              </a:rPr>
              <a:t>.</a:t>
            </a:r>
          </a:p>
          <a:p>
            <a:pPr marL="0" indent="0" algn="l">
              <a:buNone/>
            </a:pPr>
            <a:r>
              <a:rPr lang="en-US" altLang="zh-CN" sz="1200" dirty="0" smtClean="0">
                <a:solidFill>
                  <a:schemeClr val="bg1"/>
                </a:solidFill>
              </a:rPr>
              <a:t>The noise floor</a:t>
            </a:r>
            <a:r>
              <a:rPr lang="en-US" altLang="zh-CN" sz="1200" baseline="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in all experiments is around−60dBm to−70dBm due to P-GSM-900 cellular interference in the 900 MHz frequency band.</a:t>
            </a:r>
          </a:p>
          <a:p>
            <a:pPr marL="0" indent="0" algn="l">
              <a:buNone/>
            </a:pPr>
            <a:r>
              <a:rPr lang="en-US" altLang="zh-CN" sz="1200" dirty="0" smtClean="0">
                <a:solidFill>
                  <a:schemeClr val="bg1"/>
                </a:solidFill>
              </a:rPr>
              <a:t>The default spreading factor,  coding rate, and bandwidth of the ambient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LoRa</a:t>
            </a:r>
            <a:r>
              <a:rPr lang="en-US" altLang="zh-CN" sz="1200" dirty="0" smtClean="0">
                <a:solidFill>
                  <a:schemeClr val="bg1"/>
                </a:solidFill>
              </a:rPr>
              <a:t> signal is eight, one, and 500KHz, respectively.</a:t>
            </a:r>
          </a:p>
          <a:p>
            <a:pPr marL="0" indent="0" algn="ctr">
              <a:buNone/>
            </a:pPr>
            <a:endParaRPr lang="en-US" altLang="zh-CN" sz="1200" dirty="0">
              <a:solidFill>
                <a:srgbClr val="FFFFFF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567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provides</a:t>
            </a:r>
            <a:r>
              <a:rPr lang="en-US" altLang="zh-CN" baseline="0" dirty="0" smtClean="0"/>
              <a:t> status data of the farmland to help farmers managing there crops: temperature,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soil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moisture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 and PH values. </a:t>
            </a:r>
          </a:p>
          <a:p>
            <a:endParaRPr lang="en-US" altLang="zh-CN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key to this vision is the  wireless communication technology that enables extremely impoverished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 to continuously exchange low-rate data.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5242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Fog and haze, rainy day, sleety, cloudy, sunny, snowy</a:t>
            </a:r>
            <a:r>
              <a:rPr lang="en-US" altLang="zh-CN" sz="1200" baseline="0" dirty="0" smtClean="0">
                <a:solidFill>
                  <a:schemeClr val="bg1"/>
                </a:solidFill>
              </a:rPr>
              <a:t> day.</a:t>
            </a:r>
            <a:endParaRPr lang="en-US" altLang="zh-CN" dirty="0" smtClean="0"/>
          </a:p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r>
              <a:rPr lang="en-US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maximum backscatter range? 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sz="1200" dirty="0" smtClean="0">
                <a:solidFill>
                  <a:srgbClr val="FFFFFF"/>
                </a:solidFill>
              </a:rPr>
              <a:t>Maximum backscatter range of the 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PLoRa</a:t>
            </a:r>
            <a:r>
              <a:rPr lang="en-US" altLang="zh-CN" sz="1200" dirty="0" smtClean="0">
                <a:solidFill>
                  <a:srgbClr val="FFFFFF"/>
                </a:solidFill>
              </a:rPr>
              <a:t> tag in an outdoor 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LoS</a:t>
            </a:r>
            <a:r>
              <a:rPr lang="en-US" altLang="zh-CN" sz="1200" dirty="0" smtClean="0">
                <a:solidFill>
                  <a:srgbClr val="FFFFFF"/>
                </a:solidFill>
              </a:rPr>
              <a:t> scenario and associated packet loss rate at maximum range (indicated by number above data point).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sz="1200" dirty="0" smtClean="0">
                <a:solidFill>
                  <a:srgbClr val="FFFFFF"/>
                </a:solidFill>
              </a:rPr>
              <a:t>The maximum backscatter range of the 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PLoRa</a:t>
            </a:r>
            <a:r>
              <a:rPr lang="en-US" altLang="zh-CN" sz="1200" dirty="0" smtClean="0">
                <a:solidFill>
                  <a:srgbClr val="FFFFFF"/>
                </a:solidFill>
              </a:rPr>
              <a:t> tag in an indoor office building.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FFFFFF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</a:rPr>
              <a:t> We also evaluate maximum backscatter range using a USRP2954 with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receive sensitivity </a:t>
            </a:r>
            <a:r>
              <a:rPr lang="en-US" altLang="zh-CN" dirty="0">
                <a:solidFill>
                  <a:srgbClr val="FFFFFF"/>
                </a:solidFill>
              </a:rPr>
              <a:t>(−103 dBm versus −88 dBm), and find that the maximum backscatter range jumps to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1.1km</a:t>
            </a:r>
            <a:r>
              <a:rPr lang="en-US" altLang="zh-CN" dirty="0">
                <a:solidFill>
                  <a:srgbClr val="FFFFFF"/>
                </a:solidFill>
              </a:rPr>
              <a:t>, 1.8× longer than the result achieved by the default USRP2932 gateway used in our experiments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307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</a:t>
            </a:r>
            <a:r>
              <a:rPr lang="en-US" altLang="zh-CN" baseline="0" dirty="0" smtClean="0"/>
              <a:t> spread factor is a very important metric. This diagram shows that the </a:t>
            </a:r>
            <a:r>
              <a:rPr lang="en-US" altLang="zh-CN" baseline="0" dirty="0" err="1" smtClean="0"/>
              <a:t>maximun</a:t>
            </a:r>
            <a:r>
              <a:rPr lang="en-US" altLang="zh-CN" baseline="0" dirty="0" smtClean="0"/>
              <a:t> backscatter distance is relation to the spread factor.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Look at this line graph. It indicates the </a:t>
            </a:r>
            <a:r>
              <a:rPr lang="en-US" altLang="zh-CN" baseline="0" dirty="0" err="1" smtClean="0"/>
              <a:t>relatonship</a:t>
            </a:r>
            <a:r>
              <a:rPr lang="en-US" altLang="zh-CN" baseline="0" dirty="0" smtClean="0"/>
              <a:t> between backscatter range and BER. The </a:t>
            </a:r>
            <a:r>
              <a:rPr lang="en-US" altLang="zh-CN" baseline="0" dirty="0" err="1" smtClean="0"/>
              <a:t>ber</a:t>
            </a:r>
            <a:r>
              <a:rPr lang="en-US" altLang="zh-CN" baseline="0" dirty="0" smtClean="0"/>
              <a:t> is </a:t>
            </a:r>
            <a:r>
              <a:rPr lang="en-US" altLang="zh-CN" baseline="0" dirty="0" err="1" smtClean="0"/>
              <a:t>rasing</a:t>
            </a:r>
            <a:r>
              <a:rPr lang="en-US" altLang="zh-CN" baseline="0" dirty="0" smtClean="0"/>
              <a:t> with the backscatter distance.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sz="1200" dirty="0" smtClean="0">
                <a:solidFill>
                  <a:srgbClr val="FFFFFF"/>
                </a:solidFill>
              </a:rPr>
              <a:t>It </a:t>
            </a:r>
            <a:r>
              <a:rPr lang="en-US" altLang="zh-CN" sz="1200" dirty="0">
                <a:solidFill>
                  <a:srgbClr val="FFFFFF"/>
                </a:solidFill>
              </a:rPr>
              <a:t>achieves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300m backscatter range</a:t>
            </a:r>
            <a:r>
              <a:rPr lang="en-US" altLang="zh-CN" sz="1200" dirty="0">
                <a:solidFill>
                  <a:srgbClr val="FFFFFF"/>
                </a:solidFill>
              </a:rPr>
              <a:t> at a bit rate of </a:t>
            </a: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6.25Kbit/s</a:t>
            </a:r>
            <a:r>
              <a:rPr lang="en-US" altLang="zh-CN" sz="1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CN" sz="12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when backscatter distance </a:t>
            </a:r>
            <a:r>
              <a:rPr lang="en-US" altLang="zh-CN" sz="1200" b="1" baseline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rasing</a:t>
            </a:r>
            <a:r>
              <a:rPr lang="en-US" altLang="zh-CN" sz="12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800m</a:t>
            </a:r>
            <a:r>
              <a:rPr lang="en-US" altLang="zh-CN" sz="1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zh-CN" sz="12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</a:t>
            </a:r>
            <a:r>
              <a:rPr lang="en-US" altLang="zh-CN" sz="1200" dirty="0" smtClean="0">
                <a:solidFill>
                  <a:srgbClr val="FFFFFF"/>
                </a:solidFill>
              </a:rPr>
              <a:t> </a:t>
            </a:r>
            <a:r>
              <a:rPr lang="en-US" altLang="zh-CN" sz="1200" dirty="0">
                <a:solidFill>
                  <a:srgbClr val="FFFFFF"/>
                </a:solidFill>
              </a:rPr>
              <a:t>bit rate </a:t>
            </a:r>
            <a:r>
              <a:rPr lang="en-US" altLang="zh-CN" sz="1200" dirty="0" smtClean="0">
                <a:solidFill>
                  <a:srgbClr val="FFFFFF"/>
                </a:solidFill>
              </a:rPr>
              <a:t>is </a:t>
            </a:r>
            <a:r>
              <a:rPr lang="en-US" altLang="zh-CN" sz="1200" dirty="0" err="1" smtClean="0">
                <a:solidFill>
                  <a:srgbClr val="FFFFFF"/>
                </a:solidFill>
              </a:rPr>
              <a:t>droped</a:t>
            </a:r>
            <a:r>
              <a:rPr lang="en-US" altLang="zh-CN" sz="1200" dirty="0" smtClean="0">
                <a:solidFill>
                  <a:srgbClr val="FFFFFF"/>
                </a:solidFill>
              </a:rPr>
              <a:t> to </a:t>
            </a:r>
            <a:r>
              <a:rPr lang="en-US" altLang="zh-CN" sz="1200" b="1" dirty="0">
                <a:solidFill>
                  <a:srgbClr val="C00000"/>
                </a:solidFill>
              </a:rPr>
              <a:t>97bit/s</a:t>
            </a:r>
            <a:r>
              <a:rPr lang="en-US" altLang="zh-CN" sz="1200" dirty="0">
                <a:solidFill>
                  <a:srgbClr val="FFFFFF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sz="1200" dirty="0">
                <a:solidFill>
                  <a:srgbClr val="FFFFFF"/>
                </a:solidFill>
              </a:rPr>
              <a:t>Effective backscatter range in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outdoor environment</a:t>
            </a:r>
            <a:r>
              <a:rPr lang="en-US" altLang="zh-CN" sz="1200" dirty="0">
                <a:solidFill>
                  <a:srgbClr val="FFFFFF"/>
                </a:solidFill>
              </a:rPr>
              <a:t>. the BER increases with distance in all three weather conditions. 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BER varies significantly cross different weather conditions. </a:t>
            </a:r>
            <a:endParaRPr lang="en-US" altLang="zh-CN" sz="1200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deliver 284 bytes data every 24 minutes indoors, or every 17 minutes outdoors.</a:t>
            </a:r>
            <a:r>
              <a:rPr lang="en-US" dirty="0" smtClean="0"/>
              <a:t> </a:t>
            </a: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altLang="zh-CN" sz="1200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72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 error rate under strong GSM interference in the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900MHz ISM </a:t>
            </a:r>
            <a:r>
              <a:rPr lang="en-US" altLang="zh-CN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band</a:t>
            </a:r>
            <a:r>
              <a:rPr lang="en-US" altLang="zh-CN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these</a:t>
            </a:r>
            <a:r>
              <a:rPr lang="en-US" altLang="zh-CN" sz="1200" baseline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20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plr</a:t>
            </a:r>
            <a:r>
              <a:rPr lang="en-US" altLang="zh-CN" sz="1200" baseline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three </a:t>
            </a:r>
            <a:r>
              <a:rPr lang="en-US" altLang="zh-CN" sz="1200" baseline="0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communcaton</a:t>
            </a:r>
            <a:r>
              <a:rPr lang="en-US" altLang="zh-CN" sz="1200" baseline="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 </a:t>
            </a:r>
            <a:r>
              <a:rPr lang="en-US" altLang="zh-CN" sz="12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passive </a:t>
            </a:r>
            <a:r>
              <a:rPr lang="en-US" altLang="zh-CN" sz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active </a:t>
            </a:r>
            <a:r>
              <a:rPr lang="en-US" altLang="zh-CN" sz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packet streams.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5535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Effective packet detection range and Maximum supported workload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</a:t>
            </a:r>
            <a:r>
              <a:rPr lang="en-US" altLang="zh-CN" dirty="0"/>
              <a:t>: </a:t>
            </a:r>
            <a:r>
              <a:rPr lang="en-US" altLang="zh-CN" sz="1200" dirty="0">
                <a:solidFill>
                  <a:srgbClr val="FFFFFF"/>
                </a:solidFill>
              </a:rPr>
              <a:t> Received signal strength at the </a:t>
            </a:r>
            <a:r>
              <a:rPr lang="en-US" altLang="zh-CN" sz="1200" dirty="0" err="1">
                <a:solidFill>
                  <a:srgbClr val="FFFFFF"/>
                </a:solidFill>
              </a:rPr>
              <a:t>PLoRa</a:t>
            </a:r>
            <a:r>
              <a:rPr lang="en-US" altLang="zh-CN" sz="1200" dirty="0">
                <a:solidFill>
                  <a:srgbClr val="FFFFFF"/>
                </a:solidFill>
              </a:rPr>
              <a:t> tag versus distance between excitation source and tag.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2: </a:t>
            </a:r>
            <a:r>
              <a:rPr lang="en-US" altLang="zh-CN" sz="1200" dirty="0">
                <a:solidFill>
                  <a:srgbClr val="FFFFFF"/>
                </a:solidFill>
              </a:rPr>
              <a:t> The maximum number of four-byte packets that can be backscattered at various energy storage levels.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08105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 graph, we have evaluate the System-wide energy consumption. Here is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Comparision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between active </a:t>
            </a: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lora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node and </a:t>
            </a: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ptag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nominal and actual power consumption of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PLoRais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3.5 µW (microwatt) and 2.591mW (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milliwatt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respectively 1000× and 250× (times) smaller than that of a standard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LoRa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radio. </a:t>
            </a:r>
          </a:p>
          <a:p>
            <a:pPr rtl="0" eaLnBrk="1" fontAlgn="ctr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besides, we have investigate the Energy harvesting efficiency and Super capacitor energy leakage of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system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5941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Contribution &amp; limitation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PLoRaisanambient,passiveLoRabackscatterdesignthat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provideslow-powerandlong-rangeconnectivityforIoTdevices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Our design combines a low-power packet detection circuitwithnovelblindchirpmodulationandharmoniccancellationtechniques.OurPCBprototypecanbackscatterto aLoRagatewayupto1.1kmawayanddeliver284bytesof sensordatawitha17minutedutycycle.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43641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to charge the </a:t>
            </a:r>
            <a:r>
              <a:rPr lang="en-US" altLang="zh-CN" sz="12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from various </a:t>
            </a:r>
            <a:r>
              <a:rPr lang="en-US" altLang="zh-CN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initial energy levels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with/without the current gate design</a:t>
            </a:r>
          </a:p>
          <a:p>
            <a:endParaRPr lang="en-US" altLang="zh-CN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System-wide Evaluation. Low-power FPGA simulation. Energy harvesting efficiency. Energy management module efficiency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8378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928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discover two observations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 signal and protocol. 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one, There are many popular wireless communication protocol and signal with different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modulation method in this 2D diagram. the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axis present transmission distance as the y  axis is bit rate.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easy to get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that:Power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consumption, data rates and transmission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diatsnce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competitive with each other. There is no wireless solution satisfying three requirements simultaneously:  Low power, high transmission bit rate and long distance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Wide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more and more popular in recent years.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Sigfox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Weightless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NBIoT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 this area.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not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ISM frequency band. It makes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communication cheap than others is this area. It’s easy to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thatL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low power long range and cheap wireless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solution.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620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Sencod</a:t>
            </a:r>
            <a:r>
              <a:rPr lang="en-US" altLang="zh-CN" dirty="0" smtClean="0"/>
              <a:t> observation: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 the best of our knowledge, no existing wireless technology the following three requirements:  Battery-free,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Long-range</a:t>
            </a:r>
            <a:r>
              <a:rPr lang="en-US" altLang="zh-CN" baseline="0" dirty="0" smtClean="0"/>
              <a:t> and</a:t>
            </a:r>
            <a:r>
              <a:rPr lang="en-US" altLang="zh-CN" dirty="0" smtClean="0"/>
              <a:t> Ambient excitation signal.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Commercial device is selected, the backscatter distance will be limited in dozens</a:t>
            </a:r>
            <a:r>
              <a:rPr lang="en-US" altLang="zh-CN" baseline="0" dirty="0" smtClean="0"/>
              <a:t> of meters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Quantity of Energy is limited.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Existing technique using special excitation to achieve communication distance. It’s very expensive and costly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4293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So, we built the system </a:t>
            </a:r>
            <a:r>
              <a:rPr lang="en-US" altLang="zh-CN" dirty="0" err="1" smtClean="0"/>
              <a:t>PLoRa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it takes </a:t>
            </a:r>
            <a:r>
              <a:rPr lang="en-US" dirty="0" smtClean="0"/>
              <a:t>ambient </a:t>
            </a:r>
            <a:r>
              <a:rPr lang="en-US" dirty="0" err="1" smtClean="0"/>
              <a:t>LoRa</a:t>
            </a:r>
            <a:r>
              <a:rPr lang="en-US" dirty="0" smtClean="0"/>
              <a:t> transmissions as the</a:t>
            </a:r>
            <a:r>
              <a:rPr lang="en-US" baseline="0" dirty="0" smtClean="0"/>
              <a:t> </a:t>
            </a:r>
            <a:r>
              <a:rPr lang="en-US" dirty="0" smtClean="0"/>
              <a:t>excitation signals, conveys data by modulating an excitation signal into a new standard </a:t>
            </a:r>
            <a:r>
              <a:rPr lang="en-US" dirty="0" err="1" smtClean="0"/>
              <a:t>LoRa</a:t>
            </a:r>
            <a:r>
              <a:rPr lang="en-US" dirty="0" smtClean="0"/>
              <a:t> “chirp” signal, and shifts</a:t>
            </a:r>
            <a:r>
              <a:rPr lang="en-US" baseline="0" dirty="0" smtClean="0"/>
              <a:t> </a:t>
            </a:r>
            <a:r>
              <a:rPr lang="en-US" dirty="0" smtClean="0"/>
              <a:t>this new signal to a different </a:t>
            </a:r>
            <a:r>
              <a:rPr lang="en-US" dirty="0" err="1" smtClean="0"/>
              <a:t>LoRa</a:t>
            </a:r>
            <a:r>
              <a:rPr lang="en-US" dirty="0" smtClean="0"/>
              <a:t> channel.</a:t>
            </a:r>
            <a:r>
              <a:rPr lang="en-US" baseline="0" dirty="0" smtClean="0"/>
              <a:t> Then the </a:t>
            </a:r>
            <a:r>
              <a:rPr lang="en-US" dirty="0" smtClean="0"/>
              <a:t>gateway far away receive data</a:t>
            </a:r>
            <a:r>
              <a:rPr lang="en-US" baseline="0" dirty="0" smtClean="0"/>
              <a:t> transmitting by our Passive tag.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achieves this by a holistic RF front end hardware and software </a:t>
            </a:r>
            <a:r>
              <a:rPr lang="en-US" baseline="0" dirty="0" err="1" smtClean="0"/>
              <a:t>design,including</a:t>
            </a:r>
            <a:r>
              <a:rPr lang="en-US" baseline="0" dirty="0" smtClean="0"/>
              <a:t> a low-power packet detection  circuit, a blind chirp modulation algorithm and a low-power energy management circuit.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performs kilometer-scale data </a:t>
            </a:r>
            <a:r>
              <a:rPr lang="en-US" baseline="0" dirty="0" err="1" smtClean="0"/>
              <a:t>transmisson</a:t>
            </a:r>
            <a:r>
              <a:rPr lang="en-US" baseline="0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deliver 284 bytes data every 24 minutes indoors, or every 17 minutes outdoors.</a:t>
            </a:r>
            <a:r>
              <a:rPr 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works even if the person is behind the wall and doesn’t require her to hold or wear any device.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integrates a light-weight backscatter signal decoding algorithm with a MAC-layer protocol. Then </a:t>
            </a:r>
            <a:r>
              <a:rPr lang="en-US" baseline="0" dirty="0" err="1" smtClean="0"/>
              <a:t>PLoRa</a:t>
            </a:r>
            <a:r>
              <a:rPr lang="en-US" baseline="0" dirty="0" smtClean="0"/>
              <a:t> tags and active </a:t>
            </a:r>
            <a:r>
              <a:rPr lang="en-US" baseline="0" dirty="0" err="1" smtClean="0"/>
              <a:t>LoRa</a:t>
            </a:r>
            <a:r>
              <a:rPr lang="en-US" baseline="0" dirty="0" smtClean="0"/>
              <a:t> nodes are coexistence and work together to form a complete ambient </a:t>
            </a:r>
            <a:r>
              <a:rPr lang="en-US" baseline="0" dirty="0" err="1" smtClean="0"/>
              <a:t>LoRa</a:t>
            </a:r>
            <a:r>
              <a:rPr lang="en-US" baseline="0" dirty="0" smtClean="0"/>
              <a:t> backscatter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our system can be used</a:t>
            </a:r>
            <a:r>
              <a:rPr lang="en-US" altLang="zh-CN" baseline="0" dirty="0" smtClean="0"/>
              <a:t> in wildlife tracking, smart warehouse and intelligent transportation without battery renewal and special equipment deployment.</a:t>
            </a:r>
          </a:p>
          <a:p>
            <a:r>
              <a:rPr lang="en-US" altLang="zh-CN" baseline="0" dirty="0" smtClean="0"/>
              <a:t>Golden monkey conservation area. Monitor the environment of the conservation area to prevent disease cause by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environmental change</a:t>
            </a:r>
            <a:endParaRPr lang="en-US" altLang="zh-CN" baseline="0" dirty="0" smtClean="0"/>
          </a:p>
          <a:p>
            <a:r>
              <a:rPr lang="en-US" altLang="zh-CN" baseline="0" dirty="0" smtClean="0"/>
              <a:t>Xi’an ancient city wall , to monitor the factors inducing erosion of the </a:t>
            </a:r>
            <a:r>
              <a:rPr lang="en-US" altLang="zh-CN" baseline="0" dirty="0" err="1" smtClean="0"/>
              <a:t>ming</a:t>
            </a:r>
            <a:r>
              <a:rPr lang="en-US" altLang="zh-CN" baseline="0" dirty="0" smtClean="0"/>
              <a:t> great wall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B29C6C-1698-4F83-B24B-BE87360B8CD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298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problem is how</a:t>
            </a:r>
            <a:r>
              <a:rPr lang="en-US" baseline="0" dirty="0" smtClean="0"/>
              <a:t> to build the system </a:t>
            </a:r>
            <a:r>
              <a:rPr lang="en-US" baseline="0" dirty="0" err="1" smtClean="0"/>
              <a:t>satifying</a:t>
            </a:r>
            <a:r>
              <a:rPr lang="en-US" baseline="0" dirty="0" smtClean="0"/>
              <a:t> these three requirements: battery free, commercial excitation signal and long range backscatter distance</a:t>
            </a:r>
          </a:p>
          <a:p>
            <a:r>
              <a:rPr lang="en-US" baseline="0" dirty="0" smtClean="0"/>
              <a:t>So </a:t>
            </a:r>
            <a:r>
              <a:rPr lang="en-US" dirty="0" smtClean="0"/>
              <a:t>This problem can be divided</a:t>
            </a:r>
            <a:r>
              <a:rPr lang="en-US" baseline="0" dirty="0" smtClean="0"/>
              <a:t> into three sub-questions:</a:t>
            </a:r>
          </a:p>
          <a:p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detect commercial </a:t>
            </a:r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Package?</a:t>
            </a:r>
          </a:p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implement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Low power Modulation</a:t>
            </a:r>
          </a:p>
          <a:p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how to satisfy</a:t>
            </a:r>
            <a:r>
              <a:rPr lang="en-US" altLang="zh-CN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tightly </a:t>
            </a:r>
            <a:r>
              <a:rPr lang="en-US" altLang="zh-CN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Energy constraints in our system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725481-9DB1-4D51-8D41-1ED4D773449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xmlns="" id="{7E5E333E-83AA-4A59-83FB-60E218F3B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the existing long range backscatter system, for instance </a:t>
            </a:r>
            <a:r>
              <a:rPr lang="en-US" altLang="zh-CN" dirty="0" err="1" smtClean="0"/>
              <a:t>lora</a:t>
            </a:r>
            <a:r>
              <a:rPr lang="en-US" altLang="zh-CN" dirty="0" smtClean="0"/>
              <a:t> backscatter and </a:t>
            </a:r>
            <a:r>
              <a:rPr lang="en-US" altLang="zh-CN" dirty="0" err="1" smtClean="0"/>
              <a:t>lorea</a:t>
            </a:r>
            <a:r>
              <a:rPr lang="en-US" altLang="zh-CN" dirty="0" smtClean="0"/>
              <a:t>, they</a:t>
            </a:r>
            <a:r>
              <a:rPr lang="en-US" altLang="zh-CN" baseline="0" dirty="0" smtClean="0"/>
              <a:t> using special </a:t>
            </a:r>
            <a:r>
              <a:rPr lang="en-US" altLang="zh-CN" baseline="0" dirty="0" err="1" smtClean="0"/>
              <a:t>excitaion</a:t>
            </a:r>
            <a:r>
              <a:rPr lang="en-US" altLang="zh-CN" baseline="0" dirty="0" smtClean="0"/>
              <a:t> device to generate sine </a:t>
            </a:r>
            <a:r>
              <a:rPr lang="en-US" altLang="zh-CN" baseline="0" dirty="0" err="1" smtClean="0"/>
              <a:t>sodual</a:t>
            </a:r>
            <a:r>
              <a:rPr lang="en-US" altLang="zh-CN" baseline="0" dirty="0" smtClean="0"/>
              <a:t> signal.  It’s easy to be modulated to target signal symbol. But the device is expensive and hard to deployed.</a:t>
            </a:r>
          </a:p>
          <a:p>
            <a:r>
              <a:rPr lang="en-US" altLang="zh-CN" baseline="0" dirty="0" smtClean="0"/>
              <a:t>We selected standard </a:t>
            </a:r>
            <a:r>
              <a:rPr lang="en-US" altLang="zh-CN" baseline="0" dirty="0" err="1" smtClean="0"/>
              <a:t>lora</a:t>
            </a:r>
            <a:r>
              <a:rPr lang="en-US" altLang="zh-CN" baseline="0" dirty="0" smtClean="0"/>
              <a:t> signal generated by commercial  </a:t>
            </a:r>
            <a:r>
              <a:rPr lang="en-US" altLang="zh-CN" baseline="0" dirty="0" err="1" smtClean="0"/>
              <a:t>lora</a:t>
            </a:r>
            <a:r>
              <a:rPr lang="en-US" altLang="zh-CN" baseline="0" dirty="0" smtClean="0"/>
              <a:t> device. And the commercial </a:t>
            </a:r>
            <a:r>
              <a:rPr lang="en-US" altLang="zh-CN" baseline="0" dirty="0" err="1" smtClean="0"/>
              <a:t>lora</a:t>
            </a:r>
            <a:r>
              <a:rPr lang="en-US" altLang="zh-CN" baseline="0" dirty="0" smtClean="0"/>
              <a:t> packet is like that:</a:t>
            </a:r>
          </a:p>
          <a:p>
            <a:r>
              <a:rPr lang="en-US" altLang="zh-CN" baseline="0" smtClean="0"/>
              <a:t>It is easy </a:t>
            </a:r>
            <a:r>
              <a:rPr lang="en-US" altLang="zh-CN" baseline="0" dirty="0" smtClean="0"/>
              <a:t>to </a:t>
            </a:r>
            <a:r>
              <a:rPr lang="en-US" altLang="zh-CN" baseline="0" smtClean="0"/>
              <a:t>find that </a:t>
            </a:r>
            <a:endParaRPr lang="en-US" altLang="zh-CN" dirty="0" smtClean="0"/>
          </a:p>
          <a:p>
            <a:r>
              <a:rPr lang="en-US" altLang="zh-CN" dirty="0" err="1" smtClean="0"/>
              <a:t>amplitudeo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0961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2138" y="2130426"/>
            <a:ext cx="10337562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4276" y="3886200"/>
            <a:ext cx="851328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7332" y="274639"/>
            <a:ext cx="2736414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8092" y="274639"/>
            <a:ext cx="800654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0702" y="4406901"/>
            <a:ext cx="103375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0702" y="2906713"/>
            <a:ext cx="1033756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8092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2268" y="1600201"/>
            <a:ext cx="537147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93" y="273050"/>
            <a:ext cx="400116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54941" y="273051"/>
            <a:ext cx="679880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093" y="1435101"/>
            <a:ext cx="400116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3805" y="4800600"/>
            <a:ext cx="729710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3805" y="612775"/>
            <a:ext cx="729710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3805" y="5367338"/>
            <a:ext cx="729710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092" y="274638"/>
            <a:ext cx="109456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092" y="1600201"/>
            <a:ext cx="1094565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8092" y="6356351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55295" y="6356351"/>
            <a:ext cx="38512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15984" y="6356351"/>
            <a:ext cx="2837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5.jpe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71.emf"/><Relationship Id="rId18" Type="http://schemas.openxmlformats.org/officeDocument/2006/relationships/image" Target="../media/image7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12" Type="http://schemas.openxmlformats.org/officeDocument/2006/relationships/image" Target="../media/image10.emf"/><Relationship Id="rId17" Type="http://schemas.openxmlformats.org/officeDocument/2006/relationships/image" Target="../media/image75.emf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microsoft.com/office/2007/relationships/hdphoto" Target="../media/hdphoto3.wdp"/><Relationship Id="rId5" Type="http://schemas.openxmlformats.org/officeDocument/2006/relationships/image" Target="../media/image53.emf"/><Relationship Id="rId15" Type="http://schemas.openxmlformats.org/officeDocument/2006/relationships/image" Target="../media/image73.emf"/><Relationship Id="rId10" Type="http://schemas.openxmlformats.org/officeDocument/2006/relationships/image" Target="../media/image70.png"/><Relationship Id="rId4" Type="http://schemas.openxmlformats.org/officeDocument/2006/relationships/image" Target="../media/image52.emf"/><Relationship Id="rId9" Type="http://schemas.openxmlformats.org/officeDocument/2006/relationships/image" Target="../media/image69.emf"/><Relationship Id="rId14" Type="http://schemas.openxmlformats.org/officeDocument/2006/relationships/image" Target="../media/image7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78.png"/><Relationship Id="rId18" Type="http://schemas.openxmlformats.org/officeDocument/2006/relationships/image" Target="../media/image74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12" Type="http://schemas.openxmlformats.org/officeDocument/2006/relationships/image" Target="../media/image77.emf"/><Relationship Id="rId17" Type="http://schemas.openxmlformats.org/officeDocument/2006/relationships/image" Target="../media/image73.em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microsoft.com/office/2007/relationships/hdphoto" Target="../media/hdphoto3.wdp"/><Relationship Id="rId5" Type="http://schemas.openxmlformats.org/officeDocument/2006/relationships/image" Target="../media/image53.emf"/><Relationship Id="rId15" Type="http://schemas.openxmlformats.org/officeDocument/2006/relationships/image" Target="../media/image71.emf"/><Relationship Id="rId10" Type="http://schemas.openxmlformats.org/officeDocument/2006/relationships/image" Target="../media/image70.png"/><Relationship Id="rId4" Type="http://schemas.openxmlformats.org/officeDocument/2006/relationships/image" Target="../media/image52.emf"/><Relationship Id="rId9" Type="http://schemas.openxmlformats.org/officeDocument/2006/relationships/image" Target="../media/image69.emf"/><Relationship Id="rId1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microsoft.com/office/2007/relationships/hdphoto" Target="../media/hdphoto5.wdp"/><Relationship Id="rId5" Type="http://schemas.openxmlformats.org/officeDocument/2006/relationships/image" Target="../media/image80.png"/><Relationship Id="rId10" Type="http://schemas.openxmlformats.org/officeDocument/2006/relationships/image" Target="../media/image82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8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8.emf"/><Relationship Id="rId7" Type="http://schemas.microsoft.com/office/2007/relationships/hdphoto" Target="../media/hdphoto3.wdp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jpeg"/><Relationship Id="rId5" Type="http://schemas.openxmlformats.org/officeDocument/2006/relationships/image" Target="../media/image32.emf"/><Relationship Id="rId10" Type="http://schemas.openxmlformats.org/officeDocument/2006/relationships/image" Target="../media/image38.emf"/><Relationship Id="rId4" Type="http://schemas.openxmlformats.org/officeDocument/2006/relationships/image" Target="../media/image31.emf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6B525A0-FD82-4AE1-9152-63ED9D49D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229" y="1479086"/>
            <a:ext cx="11482571" cy="1872208"/>
          </a:xfrm>
        </p:spPr>
        <p:txBody>
          <a:bodyPr>
            <a:noAutofit/>
          </a:bodyPr>
          <a:lstStyle/>
          <a:p>
            <a:r>
              <a:rPr lang="en-US" altLang="zh-CN" sz="44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PLoRa</a:t>
            </a:r>
            <a:r>
              <a:rPr lang="en-US" altLang="zh-CN" sz="4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A Passive </a:t>
            </a:r>
            <a:r>
              <a:rPr lang="en-US" altLang="zh-CN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Long-Range </a:t>
            </a:r>
            <a:r>
              <a:rPr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Data Networks from Ambient </a:t>
            </a:r>
            <a:r>
              <a:rPr lang="en-US" altLang="zh-CN" sz="4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altLang="zh-CN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Transmissions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9788865B-B4B6-4CFE-BBB5-59EE589E7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22" y="3506708"/>
            <a:ext cx="9889873" cy="83240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Yao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Peng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*, </a:t>
            </a:r>
            <a:r>
              <a:rPr lang="en-US" altLang="zh-CN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Longfei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Shangguan</a:t>
            </a:r>
            <a:r>
              <a:rPr lang="zh-CN" altLang="zh-CN" sz="20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Yue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Hu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*, </a:t>
            </a:r>
            <a:r>
              <a:rPr lang="en-US" altLang="zh-CN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Yujie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Qian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*, </a:t>
            </a:r>
            <a:r>
              <a:rPr lang="en-US" altLang="zh-CN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Xianshang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Lin*,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Xiaojiang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Chen*, </a:t>
            </a:r>
            <a:r>
              <a:rPr lang="en-US" altLang="zh-CN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Dingyi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 Fang*, Kyle Jamieson</a:t>
            </a:r>
            <a:r>
              <a:rPr lang="zh-CN" altLang="zh-CN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★</a:t>
            </a:r>
            <a:endParaRPr lang="en-US" altLang="zh-CN" b="1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1600" b="1" baseline="30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★ 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Princeton University 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Northwest University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B1801F55-4CD8-48F2-B157-3C77FDF4BF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146" y="341523"/>
            <a:ext cx="1243303" cy="1242043"/>
          </a:xfrm>
          <a:prstGeom prst="rect">
            <a:avLst/>
          </a:prstGeom>
        </p:spPr>
      </p:pic>
      <p:pic>
        <p:nvPicPr>
          <p:cNvPr id="17" name="Picture 2" descr="https://ss1.bdstatic.com/70cFuXSh_Q1YnxGkpoWK1HF6hhy/it/u=3042085572,596608139&amp;fm=27&amp;gp=0.jpg">
            <a:extLst>
              <a:ext uri="{FF2B5EF4-FFF2-40B4-BE49-F238E27FC236}">
                <a16:creationId xmlns:a16="http://schemas.microsoft.com/office/drawing/2014/main" xmlns="" id="{59F8D88D-0EAC-412C-A0F5-47026E9D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7038" y="350476"/>
            <a:ext cx="122110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F4663139-D345-4342-96F7-5426A63B34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0920" y="5891275"/>
            <a:ext cx="2826028" cy="5744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A750628-FE01-4956-9E11-39DC534BF6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29157" y="5891274"/>
            <a:ext cx="3005706" cy="5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032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09EC966-94FF-4671-B32E-7DE39AE2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6" y="1488290"/>
            <a:ext cx="11195686" cy="249449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45E1316-76D3-446C-8C0C-D0DCA3818ECB}"/>
              </a:ext>
            </a:extLst>
          </p:cNvPr>
          <p:cNvSpPr>
            <a:spLocks noGrp="1"/>
          </p:cNvSpPr>
          <p:nvPr/>
        </p:nvSpPr>
        <p:spPr>
          <a:xfrm>
            <a:off x="794507" y="357166"/>
            <a:ext cx="10572824" cy="857256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</a:t>
            </a:r>
            <a:r>
              <a:rPr lang="en-US" sz="4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689A9908-E12F-4273-BF86-45C7B7E9A939}"/>
              </a:ext>
            </a:extLst>
          </p:cNvPr>
          <p:cNvSpPr/>
          <p:nvPr/>
        </p:nvSpPr>
        <p:spPr>
          <a:xfrm>
            <a:off x="1388767" y="2943037"/>
            <a:ext cx="1013487" cy="101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4A5F7A05-E509-4D48-AE65-90FAA44A9882}"/>
              </a:ext>
            </a:extLst>
          </p:cNvPr>
          <p:cNvSpPr/>
          <p:nvPr/>
        </p:nvSpPr>
        <p:spPr>
          <a:xfrm>
            <a:off x="2862986" y="2841645"/>
            <a:ext cx="1190847" cy="11649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xmlns="" id="{EA5C03E8-D4DE-454E-AB2C-2C3660F9502E}"/>
              </a:ext>
            </a:extLst>
          </p:cNvPr>
          <p:cNvSpPr/>
          <p:nvPr/>
        </p:nvSpPr>
        <p:spPr>
          <a:xfrm>
            <a:off x="4425886" y="2959248"/>
            <a:ext cx="1013487" cy="101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CBA80B9C-6525-444C-85D1-552EFF624075}"/>
              </a:ext>
            </a:extLst>
          </p:cNvPr>
          <p:cNvSpPr/>
          <p:nvPr/>
        </p:nvSpPr>
        <p:spPr>
          <a:xfrm>
            <a:off x="9215365" y="2834568"/>
            <a:ext cx="2559053" cy="12568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9A9EAA3E-6C32-4901-82F0-1EA957C4B32A}"/>
              </a:ext>
            </a:extLst>
          </p:cNvPr>
          <p:cNvSpPr txBox="1"/>
          <p:nvPr/>
        </p:nvSpPr>
        <p:spPr>
          <a:xfrm>
            <a:off x="589089" y="3925842"/>
            <a:ext cx="1963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14dbm</a:t>
            </a:r>
          </a:p>
          <a:p>
            <a:pPr algn="ctr"/>
            <a:r>
              <a:rPr lang="en-US" altLang="zh-CN" dirty="0"/>
              <a:t>LNA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0E1EB4D4-57A3-4142-BE5C-099E6FE0E42D}"/>
              </a:ext>
            </a:extLst>
          </p:cNvPr>
          <p:cNvSpPr txBox="1"/>
          <p:nvPr/>
        </p:nvSpPr>
        <p:spPr>
          <a:xfrm>
            <a:off x="2717411" y="4065737"/>
            <a:ext cx="1963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Mixer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B9211479-D05E-414D-A88D-A8BA46C86930}"/>
              </a:ext>
            </a:extLst>
          </p:cNvPr>
          <p:cNvSpPr txBox="1"/>
          <p:nvPr/>
        </p:nvSpPr>
        <p:spPr>
          <a:xfrm>
            <a:off x="4560689" y="4060365"/>
            <a:ext cx="1963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l-GR" altLang="zh-CN" dirty="0"/>
              <a:t>Σ-Δ </a:t>
            </a:r>
            <a:r>
              <a:rPr lang="en-US" altLang="zh-CN" dirty="0"/>
              <a:t>ADC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677754E7-2E3F-49F7-B4FE-ABF0604AF04A}"/>
              </a:ext>
            </a:extLst>
          </p:cNvPr>
          <p:cNvSpPr txBox="1"/>
          <p:nvPr/>
        </p:nvSpPr>
        <p:spPr>
          <a:xfrm>
            <a:off x="9609119" y="4085096"/>
            <a:ext cx="1963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FFT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B4DC28AB-729A-4C6B-992B-05E6B71ED041}"/>
              </a:ext>
            </a:extLst>
          </p:cNvPr>
          <p:cNvSpPr txBox="1"/>
          <p:nvPr/>
        </p:nvSpPr>
        <p:spPr>
          <a:xfrm>
            <a:off x="9591452" y="4821944"/>
            <a:ext cx="1963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dirty="0"/>
              <a:t>32Mhz OSC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3CF48C16-BF49-4E28-9ADA-1145E16BDE50}"/>
              </a:ext>
            </a:extLst>
          </p:cNvPr>
          <p:cNvSpPr>
            <a:spLocks noGrp="1"/>
          </p:cNvSpPr>
          <p:nvPr/>
        </p:nvSpPr>
        <p:spPr>
          <a:xfrm>
            <a:off x="1570904" y="5565470"/>
            <a:ext cx="6674832" cy="7861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power </a:t>
            </a:r>
            <a:r>
              <a:rPr lang="en-US" sz="4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consumption!</a:t>
            </a:r>
            <a:endParaRPr lang="en-US" sz="4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21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8" grpId="0" animBg="1"/>
      <p:bldP spid="19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344AF09-18D4-4E12-AB50-F9E99F96EC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4078" y="1469036"/>
            <a:ext cx="4776301" cy="3397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E21AC10-CFAC-478C-BFD4-D4A6084A78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6098" y="1469035"/>
            <a:ext cx="4807974" cy="34164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E68458C9-D92A-477A-8098-6428D66EF91E}"/>
              </a:ext>
            </a:extLst>
          </p:cNvPr>
          <p:cNvSpPr>
            <a:spLocks noGrp="1"/>
          </p:cNvSpPr>
          <p:nvPr/>
        </p:nvSpPr>
        <p:spPr>
          <a:xfrm>
            <a:off x="0" y="5233852"/>
            <a:ext cx="12161838" cy="162414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chirp signals are a slice 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continuous base chirp </a:t>
            </a:r>
            <a:r>
              <a:rPr lang="en-US" sz="4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equal 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 window. </a:t>
            </a: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xmlns="" id="{1E3EE770-C61F-4BFA-9E60-CCEED714B534}"/>
              </a:ext>
            </a:extLst>
          </p:cNvPr>
          <p:cNvSpPr/>
          <p:nvPr/>
        </p:nvSpPr>
        <p:spPr>
          <a:xfrm>
            <a:off x="0" y="0"/>
            <a:ext cx="12161838" cy="915027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Low power Modulation</a:t>
            </a:r>
            <a:endParaRPr lang="en-US" altLang="zh-C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332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箭头: 下 20">
            <a:extLst>
              <a:ext uri="{FF2B5EF4-FFF2-40B4-BE49-F238E27FC236}">
                <a16:creationId xmlns:a16="http://schemas.microsoft.com/office/drawing/2014/main" xmlns="" id="{9BAFFD23-17DE-46B3-A52C-F0243E72A2A1}"/>
              </a:ext>
            </a:extLst>
          </p:cNvPr>
          <p:cNvSpPr/>
          <p:nvPr/>
        </p:nvSpPr>
        <p:spPr>
          <a:xfrm rot="13843845">
            <a:off x="3211528" y="4506404"/>
            <a:ext cx="1390337" cy="2488983"/>
          </a:xfrm>
          <a:prstGeom prst="downArrow">
            <a:avLst>
              <a:gd name="adj1" fmla="val 52824"/>
              <a:gd name="adj2" fmla="val 70205"/>
            </a:avLst>
          </a:prstGeom>
          <a:gradFill flip="none" rotWithShape="1">
            <a:gsLst>
              <a:gs pos="0">
                <a:schemeClr val="bg2">
                  <a:lumMod val="90000"/>
                  <a:alpha val="7000"/>
                </a:schemeClr>
              </a:gs>
              <a:gs pos="100000">
                <a:schemeClr val="bg2">
                  <a:lumMod val="50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箭头: 下 19">
            <a:extLst>
              <a:ext uri="{FF2B5EF4-FFF2-40B4-BE49-F238E27FC236}">
                <a16:creationId xmlns:a16="http://schemas.microsoft.com/office/drawing/2014/main" xmlns="" id="{52E35FC1-D596-4DDA-BB33-CA2AA7E306AA}"/>
              </a:ext>
            </a:extLst>
          </p:cNvPr>
          <p:cNvSpPr/>
          <p:nvPr/>
        </p:nvSpPr>
        <p:spPr>
          <a:xfrm rot="7473573">
            <a:off x="7028873" y="4640998"/>
            <a:ext cx="1381321" cy="2065431"/>
          </a:xfrm>
          <a:prstGeom prst="downArrow">
            <a:avLst>
              <a:gd name="adj1" fmla="val 52824"/>
              <a:gd name="adj2" fmla="val 70205"/>
            </a:avLst>
          </a:prstGeom>
          <a:gradFill flip="none" rotWithShape="1">
            <a:gsLst>
              <a:gs pos="0">
                <a:schemeClr val="bg2">
                  <a:lumMod val="90000"/>
                  <a:alpha val="9000"/>
                </a:schemeClr>
              </a:gs>
              <a:gs pos="100000">
                <a:schemeClr val="bg2">
                  <a:lumMod val="50000"/>
                  <a:alpha val="5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xmlns="" id="{FDA55308-8C5C-4B0D-844E-3AB06D60873B}"/>
              </a:ext>
            </a:extLst>
          </p:cNvPr>
          <p:cNvSpPr/>
          <p:nvPr/>
        </p:nvSpPr>
        <p:spPr>
          <a:xfrm>
            <a:off x="4810218" y="628965"/>
            <a:ext cx="1725981" cy="2423443"/>
          </a:xfrm>
          <a:prstGeom prst="downArrow">
            <a:avLst>
              <a:gd name="adj1" fmla="val 52824"/>
              <a:gd name="adj2" fmla="val 69510"/>
            </a:avLst>
          </a:prstGeom>
          <a:gradFill flip="none" rotWithShape="1">
            <a:gsLst>
              <a:gs pos="0">
                <a:schemeClr val="bg2">
                  <a:lumMod val="90000"/>
                  <a:alpha val="12000"/>
                </a:schemeClr>
              </a:gs>
              <a:gs pos="100000">
                <a:schemeClr val="bg2">
                  <a:lumMod val="50000"/>
                  <a:alpha val="5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xmlns="" id="{99353B56-74BC-4D7C-A35C-7EAD5BF01659}"/>
              </a:ext>
            </a:extLst>
          </p:cNvPr>
          <p:cNvSpPr/>
          <p:nvPr/>
        </p:nvSpPr>
        <p:spPr>
          <a:xfrm rot="16873360">
            <a:off x="1557700" y="2121778"/>
            <a:ext cx="1680927" cy="3016906"/>
          </a:xfrm>
          <a:prstGeom prst="downArrow">
            <a:avLst>
              <a:gd name="adj1" fmla="val 52824"/>
              <a:gd name="adj2" fmla="val 70205"/>
            </a:avLst>
          </a:prstGeom>
          <a:gradFill flip="none" rotWithShape="1">
            <a:gsLst>
              <a:gs pos="0">
                <a:schemeClr val="bg2">
                  <a:lumMod val="90000"/>
                  <a:alpha val="14000"/>
                </a:schemeClr>
              </a:gs>
              <a:gs pos="100000">
                <a:schemeClr val="bg2">
                  <a:lumMod val="50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41D2495-77C5-4AD9-821D-F4218A54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28" y="2648147"/>
            <a:ext cx="1676769" cy="13410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FCC9354-541B-4661-9B77-E0BBB65D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156" y="5010905"/>
            <a:ext cx="1823114" cy="15783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4CDB994-C16B-4592-824B-89A54CD7C0F1}"/>
              </a:ext>
            </a:extLst>
          </p:cNvPr>
          <p:cNvSpPr txBox="1"/>
          <p:nvPr/>
        </p:nvSpPr>
        <p:spPr>
          <a:xfrm>
            <a:off x="10318538" y="5858526"/>
            <a:ext cx="1093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Light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6">
            <a:extLst>
              <a:ext uri="{FF2B5EF4-FFF2-40B4-BE49-F238E27FC236}">
                <a16:creationId xmlns:a16="http://schemas.microsoft.com/office/drawing/2014/main" xmlns="" id="{18D78B69-5C24-4A1B-A531-EF3AE5FED66E}"/>
              </a:ext>
            </a:extLst>
          </p:cNvPr>
          <p:cNvGrpSpPr/>
          <p:nvPr/>
        </p:nvGrpSpPr>
        <p:grpSpPr>
          <a:xfrm>
            <a:off x="1632378" y="5106850"/>
            <a:ext cx="1861536" cy="1578315"/>
            <a:chOff x="2577795" y="5126948"/>
            <a:chExt cx="1866153" cy="15783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xmlns="" id="{74982107-2A6F-4688-8D8B-65B9D5F43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977" y="5126948"/>
              <a:ext cx="1111021" cy="157831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588390C5-79D3-4766-A50C-F242DBAF7BFE}"/>
                </a:ext>
              </a:extLst>
            </p:cNvPr>
            <p:cNvSpPr txBox="1"/>
            <p:nvPr/>
          </p:nvSpPr>
          <p:spPr>
            <a:xfrm>
              <a:off x="2577795" y="6085757"/>
              <a:ext cx="1866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RF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DDED5B51-B196-4A6C-8253-77F488CBF2FC}"/>
              </a:ext>
            </a:extLst>
          </p:cNvPr>
          <p:cNvSpPr txBox="1"/>
          <p:nvPr/>
        </p:nvSpPr>
        <p:spPr>
          <a:xfrm>
            <a:off x="128687" y="4058323"/>
            <a:ext cx="186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xmlns="" id="{A53C51ED-230E-42E7-91D5-81A392DF41A6}"/>
              </a:ext>
            </a:extLst>
          </p:cNvPr>
          <p:cNvSpPr/>
          <p:nvPr/>
        </p:nvSpPr>
        <p:spPr>
          <a:xfrm rot="4518766">
            <a:off x="8337106" y="1755385"/>
            <a:ext cx="1680927" cy="3016906"/>
          </a:xfrm>
          <a:prstGeom prst="downArrow">
            <a:avLst>
              <a:gd name="adj1" fmla="val 52824"/>
              <a:gd name="adj2" fmla="val 70205"/>
            </a:avLst>
          </a:prstGeom>
          <a:gradFill flip="none" rotWithShape="1">
            <a:gsLst>
              <a:gs pos="0">
                <a:schemeClr val="bg2">
                  <a:lumMod val="90000"/>
                  <a:alpha val="6000"/>
                </a:schemeClr>
              </a:gs>
              <a:gs pos="100000">
                <a:schemeClr val="bg2">
                  <a:lumMod val="50000"/>
                  <a:alpha val="56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41C0D7D-9A0D-434B-AB9C-9A9EBA0B9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592" y="2010023"/>
            <a:ext cx="855480" cy="17269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EF99CA60-157C-4C89-A1BD-71C5402A59B6}"/>
              </a:ext>
            </a:extLst>
          </p:cNvPr>
          <p:cNvSpPr txBox="1"/>
          <p:nvPr/>
        </p:nvSpPr>
        <p:spPr>
          <a:xfrm>
            <a:off x="9833716" y="3794354"/>
            <a:ext cx="208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A38C0B41-C87E-4BE3-AF77-1B0E7053B0DC}"/>
              </a:ext>
            </a:extLst>
          </p:cNvPr>
          <p:cNvSpPr txBox="1"/>
          <p:nvPr/>
        </p:nvSpPr>
        <p:spPr>
          <a:xfrm>
            <a:off x="3136067" y="3391445"/>
            <a:ext cx="5332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01600" dist="50800" dir="282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01600" dist="50800" dir="2820000" sx="101000" sy="101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4000" b="1" dirty="0" smtClean="0">
                <a:solidFill>
                  <a:srgbClr val="C00000"/>
                </a:solidFill>
                <a:effectLst>
                  <a:outerShdw blurRad="101600" dist="50800" dir="2820000" sx="101000" sy="101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HARVESTING</a:t>
            </a:r>
            <a:endParaRPr lang="en-US" altLang="zh-CN" sz="4000" b="1" dirty="0">
              <a:solidFill>
                <a:srgbClr val="C00000"/>
              </a:solidFill>
              <a:effectLst>
                <a:outerShdw blurRad="101600" dist="50800" dir="2820000" sx="101000" sy="101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1">
            <a:extLst>
              <a:ext uri="{FF2B5EF4-FFF2-40B4-BE49-F238E27FC236}">
                <a16:creationId xmlns:a16="http://schemas.microsoft.com/office/drawing/2014/main" xmlns="" id="{81170814-A865-4EF1-BE89-28C784ECDF13}"/>
              </a:ext>
            </a:extLst>
          </p:cNvPr>
          <p:cNvGrpSpPr/>
          <p:nvPr/>
        </p:nvGrpSpPr>
        <p:grpSpPr>
          <a:xfrm>
            <a:off x="4758242" y="865940"/>
            <a:ext cx="3555914" cy="1236527"/>
            <a:chOff x="7217612" y="5175600"/>
            <a:chExt cx="3564733" cy="123652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B9E6245C-9453-4FF0-8E6F-B68502137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7612" y="5231141"/>
              <a:ext cx="1946499" cy="118098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77E25800-8D55-4072-8477-E92DC3CA2397}"/>
                </a:ext>
              </a:extLst>
            </p:cNvPr>
            <p:cNvSpPr txBox="1"/>
            <p:nvPr/>
          </p:nvSpPr>
          <p:spPr>
            <a:xfrm>
              <a:off x="8916192" y="5175600"/>
              <a:ext cx="1866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Vibration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47">
            <a:extLst>
              <a:ext uri="{FF2B5EF4-FFF2-40B4-BE49-F238E27FC236}">
                <a16:creationId xmlns:a16="http://schemas.microsoft.com/office/drawing/2014/main" xmlns="" id="{0D29B448-9BA4-470E-B183-B21AF9359FCA}"/>
              </a:ext>
            </a:extLst>
          </p:cNvPr>
          <p:cNvSpPr/>
          <p:nvPr/>
        </p:nvSpPr>
        <p:spPr>
          <a:xfrm>
            <a:off x="0" y="-32777"/>
            <a:ext cx="12161838" cy="915027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Energy constraint</a:t>
            </a:r>
            <a:endParaRPr lang="en-US" altLang="zh-C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319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8" grpId="0" animBg="1"/>
      <p:bldP spid="12" grpId="0" animBg="1"/>
      <p:bldP spid="11" grpId="0"/>
      <p:bldP spid="14" grpId="0"/>
      <p:bldP spid="19" grpId="0" animBg="1"/>
      <p:bldP spid="16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74E4C5F-FFC1-481E-97F0-DE3E843F94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lum contrast="40000"/>
          </a:blip>
          <a:stretch>
            <a:fillRect/>
          </a:stretch>
        </p:blipFill>
        <p:spPr>
          <a:xfrm>
            <a:off x="9080348" y="1727598"/>
            <a:ext cx="1994917" cy="3510309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7817E9D-0BBF-4A08-A61B-3B40CF71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347" y="1727598"/>
            <a:ext cx="1994917" cy="351030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C9478F76-C59F-48C1-AC43-3BE3DE47D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429" y="1727599"/>
            <a:ext cx="1996478" cy="351305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B7CAEF92-6BBB-44E5-8161-D422EA61C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5383" y="1725322"/>
            <a:ext cx="1996478" cy="351305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08ABB74C-FD5E-45AD-8BBB-0B33B2B0E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624" y="1728592"/>
            <a:ext cx="1996478" cy="351305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DF507651-7BED-4278-BA77-A765809A2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5383" y="1724117"/>
            <a:ext cx="1996478" cy="351305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644C027-7FE8-49E7-A8A1-FEDBE8D6E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9473" y="1726889"/>
            <a:ext cx="1996478" cy="351305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D625B6D9-6E03-4E56-9B80-BD0F69622C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2486" y="1727599"/>
            <a:ext cx="1996478" cy="35130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59EE8E3-6E91-4FD2-9BCC-F1C8F72FBB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66" y="1261507"/>
            <a:ext cx="4361499" cy="424355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CA75711-B53F-4AC2-831E-5D85273FD53B}"/>
              </a:ext>
            </a:extLst>
          </p:cNvPr>
          <p:cNvSpPr txBox="1"/>
          <p:nvPr/>
        </p:nvSpPr>
        <p:spPr>
          <a:xfrm>
            <a:off x="5067580" y="1331836"/>
            <a:ext cx="960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BE39C9CE-4802-4741-8A83-341611A9769F}"/>
              </a:ext>
            </a:extLst>
          </p:cNvPr>
          <p:cNvSpPr txBox="1"/>
          <p:nvPr/>
        </p:nvSpPr>
        <p:spPr>
          <a:xfrm>
            <a:off x="5662116" y="880412"/>
            <a:ext cx="1216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757D1FB0-6669-47AC-BF30-AC119EA6AA3C}"/>
              </a:ext>
            </a:extLst>
          </p:cNvPr>
          <p:cNvSpPr txBox="1"/>
          <p:nvPr/>
        </p:nvSpPr>
        <p:spPr>
          <a:xfrm>
            <a:off x="6299288" y="404161"/>
            <a:ext cx="1443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7053B967-4085-4156-B451-1B571FFF815B}"/>
              </a:ext>
            </a:extLst>
          </p:cNvPr>
          <p:cNvSpPr txBox="1"/>
          <p:nvPr/>
        </p:nvSpPr>
        <p:spPr>
          <a:xfrm>
            <a:off x="7148477" y="288998"/>
            <a:ext cx="89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623A9529-A9C6-4B92-B703-8D0913AA9B20}"/>
              </a:ext>
            </a:extLst>
          </p:cNvPr>
          <p:cNvSpPr txBox="1"/>
          <p:nvPr/>
        </p:nvSpPr>
        <p:spPr>
          <a:xfrm>
            <a:off x="7495297" y="290640"/>
            <a:ext cx="89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502C2973-6A8A-4E48-9280-621D50960126}"/>
              </a:ext>
            </a:extLst>
          </p:cNvPr>
          <p:cNvSpPr txBox="1"/>
          <p:nvPr/>
        </p:nvSpPr>
        <p:spPr>
          <a:xfrm>
            <a:off x="7801032" y="285728"/>
            <a:ext cx="8955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xmlns="" id="{969CB7DA-D441-46F1-B06A-2B37FDC7FDAC}"/>
              </a:ext>
            </a:extLst>
          </p:cNvPr>
          <p:cNvSpPr/>
          <p:nvPr/>
        </p:nvSpPr>
        <p:spPr>
          <a:xfrm>
            <a:off x="5338688" y="2938946"/>
            <a:ext cx="3571876" cy="1874616"/>
          </a:xfrm>
          <a:prstGeom prst="rightArrow">
            <a:avLst>
              <a:gd name="adj1" fmla="val 50000"/>
              <a:gd name="adj2" fmla="val 6083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183B29CC-28F3-4324-87E7-DCAA0A7DADA1}"/>
              </a:ext>
            </a:extLst>
          </p:cNvPr>
          <p:cNvSpPr txBox="1"/>
          <p:nvPr/>
        </p:nvSpPr>
        <p:spPr>
          <a:xfrm>
            <a:off x="5494431" y="3553090"/>
            <a:ext cx="2921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Leak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779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35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9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5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431478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7712" y="230667"/>
            <a:ext cx="8724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Communication S</a:t>
            </a:r>
            <a:r>
              <a:rPr lang="en-US" altLang="zh-CN" sz="4400" b="1" dirty="0" smtClean="0"/>
              <a:t>ystem architecture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CEE5889-EB09-4E59-99CC-99214EEF20E7}"/>
              </a:ext>
            </a:extLst>
          </p:cNvPr>
          <p:cNvSpPr/>
          <p:nvPr/>
        </p:nvSpPr>
        <p:spPr>
          <a:xfrm>
            <a:off x="0" y="4734366"/>
            <a:ext cx="12153149" cy="2123658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PLoRa</a:t>
            </a:r>
            <a:r>
              <a:rPr lang="en-US" sz="3600" dirty="0" smtClean="0">
                <a:solidFill>
                  <a:schemeClr val="bg1"/>
                </a:solidFill>
              </a:rPr>
              <a:t> communicate with both active </a:t>
            </a:r>
            <a:r>
              <a:rPr lang="en-US" sz="3600" dirty="0" err="1" smtClean="0">
                <a:solidFill>
                  <a:schemeClr val="bg1"/>
                </a:solidFill>
              </a:rPr>
              <a:t>LoRa</a:t>
            </a:r>
            <a:r>
              <a:rPr lang="en-US" sz="3600" dirty="0" smtClean="0">
                <a:solidFill>
                  <a:schemeClr val="bg1"/>
                </a:solidFill>
              </a:rPr>
              <a:t> nodes and gateways. </a:t>
            </a:r>
          </a:p>
          <a:p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(a)Conventional backscatter.</a:t>
            </a:r>
          </a:p>
          <a:p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(b)Opportunistic uplink piggybacking</a:t>
            </a:r>
          </a:p>
          <a:p>
            <a:r>
              <a:rPr lang="en-US" sz="3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(c)Opportunistic downlink piggybacking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1697" y="1142984"/>
            <a:ext cx="928694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431478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7317" y="1808513"/>
            <a:ext cx="116443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400" dirty="0" smtClean="0"/>
              <a:t> Packet detection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Blind chirp modulation and frequency splicing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Energy harvesting and management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AEB46B26-84BF-46AE-BAAA-4D74E3A141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8406" y="3438676"/>
            <a:ext cx="3084021" cy="28601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BC97F919-AA8F-43C9-A50F-B4A85AB18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296" y="1625480"/>
            <a:ext cx="1538541" cy="1430622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xmlns="" id="{49EED3D3-2311-4888-AE8C-05AE7C998183}"/>
              </a:ext>
            </a:extLst>
          </p:cNvPr>
          <p:cNvCxnSpPr>
            <a:cxnSpLocks/>
          </p:cNvCxnSpPr>
          <p:nvPr/>
        </p:nvCxnSpPr>
        <p:spPr>
          <a:xfrm flipV="1">
            <a:off x="1555684" y="1507837"/>
            <a:ext cx="1198375" cy="1422401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2C75DD78-5F83-4CF3-A40A-0ECFA2433428}"/>
              </a:ext>
            </a:extLst>
          </p:cNvPr>
          <p:cNvCxnSpPr>
            <a:cxnSpLocks/>
          </p:cNvCxnSpPr>
          <p:nvPr/>
        </p:nvCxnSpPr>
        <p:spPr>
          <a:xfrm flipV="1">
            <a:off x="1517784" y="2930238"/>
            <a:ext cx="1806800" cy="962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C34191C0-26B3-4241-8913-372F558D88D1}"/>
              </a:ext>
            </a:extLst>
          </p:cNvPr>
          <p:cNvCxnSpPr>
            <a:cxnSpLocks/>
          </p:cNvCxnSpPr>
          <p:nvPr/>
        </p:nvCxnSpPr>
        <p:spPr>
          <a:xfrm flipV="1">
            <a:off x="1550565" y="1199694"/>
            <a:ext cx="0" cy="1740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05F24D49-E98C-44D7-9400-76942DE1E3C3}"/>
              </a:ext>
            </a:extLst>
          </p:cNvPr>
          <p:cNvSpPr txBox="1"/>
          <p:nvPr/>
        </p:nvSpPr>
        <p:spPr>
          <a:xfrm>
            <a:off x="3312324" y="2503131"/>
            <a:ext cx="21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A4D3843A-7F26-4456-9006-17206246AF13}"/>
              </a:ext>
            </a:extLst>
          </p:cNvPr>
          <p:cNvSpPr txBox="1"/>
          <p:nvPr/>
        </p:nvSpPr>
        <p:spPr>
          <a:xfrm>
            <a:off x="1204790" y="1046172"/>
            <a:ext cx="21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xmlns="" id="{AC9A2503-4B93-4E77-8FF0-66C31DD67E38}"/>
              </a:ext>
            </a:extLst>
          </p:cNvPr>
          <p:cNvCxnSpPr>
            <a:cxnSpLocks/>
          </p:cNvCxnSpPr>
          <p:nvPr/>
        </p:nvCxnSpPr>
        <p:spPr>
          <a:xfrm flipV="1">
            <a:off x="5448734" y="3016105"/>
            <a:ext cx="1806800" cy="9627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B61F93B2-84E2-4607-9C7E-124D214A8FC9}"/>
              </a:ext>
            </a:extLst>
          </p:cNvPr>
          <p:cNvCxnSpPr>
            <a:cxnSpLocks/>
          </p:cNvCxnSpPr>
          <p:nvPr/>
        </p:nvCxnSpPr>
        <p:spPr>
          <a:xfrm flipV="1">
            <a:off x="5481515" y="1285561"/>
            <a:ext cx="0" cy="1740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550B779-6851-4C8C-A2E3-1CD971CD82FF}"/>
              </a:ext>
            </a:extLst>
          </p:cNvPr>
          <p:cNvSpPr txBox="1"/>
          <p:nvPr/>
        </p:nvSpPr>
        <p:spPr>
          <a:xfrm>
            <a:off x="7193992" y="2611176"/>
            <a:ext cx="219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1E61A4C8-265E-4625-9219-3B1BDFE4B026}"/>
              </a:ext>
            </a:extLst>
          </p:cNvPr>
          <p:cNvSpPr txBox="1"/>
          <p:nvPr/>
        </p:nvSpPr>
        <p:spPr>
          <a:xfrm>
            <a:off x="5078134" y="1084192"/>
            <a:ext cx="21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6D24E818-F12C-4ABC-8DF2-A0C7584EA5F4}"/>
              </a:ext>
            </a:extLst>
          </p:cNvPr>
          <p:cNvSpPr/>
          <p:nvPr/>
        </p:nvSpPr>
        <p:spPr>
          <a:xfrm>
            <a:off x="1446392" y="2837332"/>
            <a:ext cx="187758" cy="1847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6C7F5A42-02D4-4F58-8846-AB9F811A4224}"/>
              </a:ext>
            </a:extLst>
          </p:cNvPr>
          <p:cNvSpPr/>
          <p:nvPr/>
        </p:nvSpPr>
        <p:spPr>
          <a:xfrm>
            <a:off x="5445137" y="2254289"/>
            <a:ext cx="105538" cy="12048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xmlns="" id="{FC52D747-26EE-41E8-891A-934B49909F05}"/>
              </a:ext>
            </a:extLst>
          </p:cNvPr>
          <p:cNvSpPr/>
          <p:nvPr/>
        </p:nvSpPr>
        <p:spPr>
          <a:xfrm>
            <a:off x="4058214" y="1936193"/>
            <a:ext cx="678489" cy="40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64">
            <a:extLst>
              <a:ext uri="{FF2B5EF4-FFF2-40B4-BE49-F238E27FC236}">
                <a16:creationId xmlns:a16="http://schemas.microsoft.com/office/drawing/2014/main" xmlns="" id="{1ADFAE2A-F35A-4184-9A97-44177E9F86AB}"/>
              </a:ext>
            </a:extLst>
          </p:cNvPr>
          <p:cNvGrpSpPr/>
          <p:nvPr/>
        </p:nvGrpSpPr>
        <p:grpSpPr>
          <a:xfrm>
            <a:off x="2336742" y="3191495"/>
            <a:ext cx="4898800" cy="3440594"/>
            <a:chOff x="3654674" y="2779897"/>
            <a:chExt cx="4910949" cy="344059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59470938-6901-41A2-9F02-3A665EADB0D1}"/>
                </a:ext>
              </a:extLst>
            </p:cNvPr>
            <p:cNvSpPr txBox="1"/>
            <p:nvPr/>
          </p:nvSpPr>
          <p:spPr>
            <a:xfrm>
              <a:off x="3654674" y="4007858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10011010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66CAB151-CD53-4D89-B757-982A70F35848}"/>
                </a:ext>
              </a:extLst>
            </p:cNvPr>
            <p:cNvSpPr txBox="1"/>
            <p:nvPr/>
          </p:nvSpPr>
          <p:spPr>
            <a:xfrm>
              <a:off x="3813305" y="3752502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AF62A7BC-114B-40F6-BAA3-450BC67F625E}"/>
                </a:ext>
              </a:extLst>
            </p:cNvPr>
            <p:cNvSpPr txBox="1"/>
            <p:nvPr/>
          </p:nvSpPr>
          <p:spPr>
            <a:xfrm>
              <a:off x="3943861" y="349714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10111000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08EBF87E-6630-4DD5-969C-8F8979EAFFE6}"/>
                </a:ext>
              </a:extLst>
            </p:cNvPr>
            <p:cNvSpPr txBox="1"/>
            <p:nvPr/>
          </p:nvSpPr>
          <p:spPr>
            <a:xfrm>
              <a:off x="4042083" y="3194208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10111010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E222701E-15C5-4112-91A3-31486E0AA122}"/>
                </a:ext>
              </a:extLst>
            </p:cNvPr>
            <p:cNvSpPr txBox="1"/>
            <p:nvPr/>
          </p:nvSpPr>
          <p:spPr>
            <a:xfrm>
              <a:off x="4121273" y="287450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74E4F1E5-ABC2-4927-858F-7A50AA0B7BD0}"/>
                </a:ext>
              </a:extLst>
            </p:cNvPr>
            <p:cNvSpPr txBox="1"/>
            <p:nvPr/>
          </p:nvSpPr>
          <p:spPr>
            <a:xfrm>
              <a:off x="5000374" y="3214889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6A26C683-08C8-45F7-824E-EB37385B7B4E}"/>
                </a:ext>
              </a:extLst>
            </p:cNvPr>
            <p:cNvSpPr txBox="1"/>
            <p:nvPr/>
          </p:nvSpPr>
          <p:spPr>
            <a:xfrm>
              <a:off x="4894679" y="363301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10111001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B4413833-FE5E-4310-B18D-3F799D83FCF7}"/>
                </a:ext>
              </a:extLst>
            </p:cNvPr>
            <p:cNvSpPr txBox="1"/>
            <p:nvPr/>
          </p:nvSpPr>
          <p:spPr>
            <a:xfrm>
              <a:off x="4653988" y="4461870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10110000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8A084F92-1624-4B3D-8FF5-1B6F0DCC4D6B}"/>
                </a:ext>
              </a:extLst>
            </p:cNvPr>
            <p:cNvSpPr txBox="1"/>
            <p:nvPr/>
          </p:nvSpPr>
          <p:spPr>
            <a:xfrm>
              <a:off x="4424167" y="5062945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10001011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68C50C81-7EB4-4F5B-872F-2D7968C652E2}"/>
                </a:ext>
              </a:extLst>
            </p:cNvPr>
            <p:cNvSpPr txBox="1"/>
            <p:nvPr/>
          </p:nvSpPr>
          <p:spPr>
            <a:xfrm>
              <a:off x="6278880" y="2806613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xmlns="" id="{A8BBFE56-6C42-48FD-B868-5197201918FE}"/>
                </a:ext>
              </a:extLst>
            </p:cNvPr>
            <p:cNvSpPr txBox="1"/>
            <p:nvPr/>
          </p:nvSpPr>
          <p:spPr>
            <a:xfrm>
              <a:off x="5124629" y="4837549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xmlns="" id="{D0D90BD9-E5FB-4362-921D-CE7AB098049B}"/>
                </a:ext>
              </a:extLst>
            </p:cNvPr>
            <p:cNvSpPr txBox="1"/>
            <p:nvPr/>
          </p:nvSpPr>
          <p:spPr>
            <a:xfrm>
              <a:off x="5182660" y="4252309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E25078BC-DF3D-40DC-A99B-618EE71D3AEE}"/>
                </a:ext>
              </a:extLst>
            </p:cNvPr>
            <p:cNvSpPr txBox="1"/>
            <p:nvPr/>
          </p:nvSpPr>
          <p:spPr>
            <a:xfrm>
              <a:off x="5307548" y="3846882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10100011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15A35005-6DF3-490E-B310-C29E4B57652A}"/>
                </a:ext>
              </a:extLst>
            </p:cNvPr>
            <p:cNvSpPr txBox="1"/>
            <p:nvPr/>
          </p:nvSpPr>
          <p:spPr>
            <a:xfrm>
              <a:off x="4807821" y="5912714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10000011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xmlns="" id="{D42B7988-2748-4925-831C-218DEECCC71F}"/>
                </a:ext>
              </a:extLst>
            </p:cNvPr>
            <p:cNvSpPr txBox="1"/>
            <p:nvPr/>
          </p:nvSpPr>
          <p:spPr>
            <a:xfrm>
              <a:off x="5668440" y="3090024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B52B422C-34A3-40A3-9C11-ACB23D2C2EF1}"/>
                </a:ext>
              </a:extLst>
            </p:cNvPr>
            <p:cNvSpPr txBox="1"/>
            <p:nvPr/>
          </p:nvSpPr>
          <p:spPr>
            <a:xfrm>
              <a:off x="5849865" y="5811057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10000011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xmlns="" id="{D2A47909-0ED8-4832-8B8C-60918C633F49}"/>
                </a:ext>
              </a:extLst>
            </p:cNvPr>
            <p:cNvSpPr txBox="1"/>
            <p:nvPr/>
          </p:nvSpPr>
          <p:spPr>
            <a:xfrm>
              <a:off x="5316800" y="2819754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4A336817-1FB9-48CA-8452-A1DB7E8CB134}"/>
                </a:ext>
              </a:extLst>
            </p:cNvPr>
            <p:cNvSpPr txBox="1"/>
            <p:nvPr/>
          </p:nvSpPr>
          <p:spPr>
            <a:xfrm>
              <a:off x="7115725" y="2779897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10111111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FDE7F59F-F540-48FC-9344-E4BEC1D1E70F}"/>
                </a:ext>
              </a:extLst>
            </p:cNvPr>
            <p:cNvSpPr txBox="1"/>
            <p:nvPr/>
          </p:nvSpPr>
          <p:spPr>
            <a:xfrm>
              <a:off x="6604780" y="3314564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32BED1E3-1A60-4BC2-B2E9-1C7542D02F33}"/>
                </a:ext>
              </a:extLst>
            </p:cNvPr>
            <p:cNvSpPr txBox="1"/>
            <p:nvPr/>
          </p:nvSpPr>
          <p:spPr>
            <a:xfrm>
              <a:off x="5990808" y="3441455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10110100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xmlns="" id="{0238C05F-036F-4B85-98C8-F5CA90B8A5FB}"/>
                </a:ext>
              </a:extLst>
            </p:cNvPr>
            <p:cNvSpPr txBox="1"/>
            <p:nvPr/>
          </p:nvSpPr>
          <p:spPr>
            <a:xfrm>
              <a:off x="7209185" y="3842021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10110000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xmlns="" id="{6005FAC6-2404-4C88-AA1F-D731FCEE4FC5}"/>
                </a:ext>
              </a:extLst>
            </p:cNvPr>
            <p:cNvSpPr txBox="1"/>
            <p:nvPr/>
          </p:nvSpPr>
          <p:spPr>
            <a:xfrm>
              <a:off x="6096000" y="4104022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10100111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xmlns="" id="{8EC473A0-9219-44D0-8FE5-BAE43BAF0CDF}"/>
                </a:ext>
              </a:extLst>
            </p:cNvPr>
            <p:cNvSpPr txBox="1"/>
            <p:nvPr/>
          </p:nvSpPr>
          <p:spPr>
            <a:xfrm>
              <a:off x="5912448" y="4638242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xmlns="" id="{67337538-B837-41BC-9570-1BE09BEA545A}"/>
                </a:ext>
              </a:extLst>
            </p:cNvPr>
            <p:cNvSpPr txBox="1"/>
            <p:nvPr/>
          </p:nvSpPr>
          <p:spPr>
            <a:xfrm>
              <a:off x="6746345" y="4592824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0FD94691-7FBC-4AFA-8E31-761E1EB0F506}"/>
                </a:ext>
              </a:extLst>
            </p:cNvPr>
            <p:cNvSpPr txBox="1"/>
            <p:nvPr/>
          </p:nvSpPr>
          <p:spPr>
            <a:xfrm>
              <a:off x="7624340" y="428920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10100111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B4044BA1-1280-41F6-B49A-3C7126421868}"/>
                </a:ext>
              </a:extLst>
            </p:cNvPr>
            <p:cNvSpPr txBox="1"/>
            <p:nvPr/>
          </p:nvSpPr>
          <p:spPr>
            <a:xfrm>
              <a:off x="6902019" y="4809048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xmlns="" id="{32CC7C1D-DE44-4348-89C2-39760C982381}"/>
                </a:ext>
              </a:extLst>
            </p:cNvPr>
            <p:cNvSpPr txBox="1"/>
            <p:nvPr/>
          </p:nvSpPr>
          <p:spPr>
            <a:xfrm>
              <a:off x="7360060" y="4991437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xmlns="" id="{9A0C095A-23FE-42BE-9E5F-B9C9407321D2}"/>
                </a:ext>
              </a:extLst>
            </p:cNvPr>
            <p:cNvSpPr txBox="1"/>
            <p:nvPr/>
          </p:nvSpPr>
          <p:spPr>
            <a:xfrm>
              <a:off x="7188234" y="5798347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10000011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B44A833D-E23B-4557-89D4-2363EE33FBCB}"/>
                </a:ext>
              </a:extLst>
            </p:cNvPr>
            <p:cNvSpPr txBox="1"/>
            <p:nvPr/>
          </p:nvSpPr>
          <p:spPr>
            <a:xfrm>
              <a:off x="6713516" y="5258555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10001001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F5BB9941-6948-41A1-B5A3-1C8A3A5CB360}"/>
                </a:ext>
              </a:extLst>
            </p:cNvPr>
            <p:cNvSpPr txBox="1"/>
            <p:nvPr/>
          </p:nvSpPr>
          <p:spPr>
            <a:xfrm>
              <a:off x="5910226" y="5042331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10001000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621F1484-275A-4886-910E-F2CB5B29BDEE}"/>
                </a:ext>
              </a:extLst>
            </p:cNvPr>
            <p:cNvSpPr txBox="1"/>
            <p:nvPr/>
          </p:nvSpPr>
          <p:spPr>
            <a:xfrm>
              <a:off x="5421471" y="5182978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10001001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66E55E36-BBCC-4197-BD71-AC765E41B4EF}"/>
                </a:ext>
              </a:extLst>
            </p:cNvPr>
            <p:cNvSpPr txBox="1"/>
            <p:nvPr/>
          </p:nvSpPr>
          <p:spPr>
            <a:xfrm>
              <a:off x="5948133" y="5387315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10000111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F976040C-CBDF-4502-A49C-1297C448ACA8}"/>
                </a:ext>
              </a:extLst>
            </p:cNvPr>
            <p:cNvSpPr txBox="1"/>
            <p:nvPr/>
          </p:nvSpPr>
          <p:spPr>
            <a:xfrm>
              <a:off x="6006365" y="489988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</a:rPr>
                <a:t>10011001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组合 104">
            <a:extLst>
              <a:ext uri="{FF2B5EF4-FFF2-40B4-BE49-F238E27FC236}">
                <a16:creationId xmlns:a16="http://schemas.microsoft.com/office/drawing/2014/main" xmlns="" id="{7C8714CF-0405-4DC0-ACB4-E5BF5CCFC311}"/>
              </a:ext>
            </a:extLst>
          </p:cNvPr>
          <p:cNvGrpSpPr/>
          <p:nvPr/>
        </p:nvGrpSpPr>
        <p:grpSpPr>
          <a:xfrm>
            <a:off x="8126613" y="2487737"/>
            <a:ext cx="2738984" cy="2670573"/>
            <a:chOff x="8429404" y="1093691"/>
            <a:chExt cx="3280747" cy="3272232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xmlns="" id="{3DCE2D31-B351-4C08-A7AC-9C76DE9B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5306" y="1269583"/>
              <a:ext cx="2920408" cy="2895808"/>
            </a:xfrm>
            <a:prstGeom prst="rect">
              <a:avLst/>
            </a:prstGeom>
          </p:spPr>
        </p:pic>
        <p:sp>
          <p:nvSpPr>
            <p:cNvPr id="67" name="矩形 66">
              <a:extLst>
                <a:ext uri="{FF2B5EF4-FFF2-40B4-BE49-F238E27FC236}">
                  <a16:creationId xmlns:a16="http://schemas.microsoft.com/office/drawing/2014/main" xmlns="" id="{BFF8155A-37B0-41D0-8239-0FEA4EFCCCC5}"/>
                </a:ext>
              </a:extLst>
            </p:cNvPr>
            <p:cNvSpPr/>
            <p:nvPr/>
          </p:nvSpPr>
          <p:spPr>
            <a:xfrm>
              <a:off x="8962972" y="1096887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xmlns="" id="{F04261C2-9622-4682-B690-97E3A7DEF8E4}"/>
                </a:ext>
              </a:extLst>
            </p:cNvPr>
            <p:cNvSpPr/>
            <p:nvPr/>
          </p:nvSpPr>
          <p:spPr>
            <a:xfrm>
              <a:off x="9275414" y="1094186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xmlns="" id="{2D6D4CEE-4583-4D08-A6D8-7F2F0F4CB1D8}"/>
                </a:ext>
              </a:extLst>
            </p:cNvPr>
            <p:cNvSpPr/>
            <p:nvPr/>
          </p:nvSpPr>
          <p:spPr>
            <a:xfrm>
              <a:off x="9573412" y="1098831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xmlns="" id="{4D176705-9856-4F7F-8F53-9BFB6F38E6A3}"/>
                </a:ext>
              </a:extLst>
            </p:cNvPr>
            <p:cNvSpPr/>
            <p:nvPr/>
          </p:nvSpPr>
          <p:spPr>
            <a:xfrm>
              <a:off x="9885854" y="1096130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xmlns="" id="{501C27E3-5D78-4A5C-9047-ED387EC58016}"/>
                </a:ext>
              </a:extLst>
            </p:cNvPr>
            <p:cNvSpPr/>
            <p:nvPr/>
          </p:nvSpPr>
          <p:spPr>
            <a:xfrm>
              <a:off x="10209893" y="1096392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xmlns="" id="{EA3C1D2B-9EA9-4150-85C4-250364179BED}"/>
                </a:ext>
              </a:extLst>
            </p:cNvPr>
            <p:cNvSpPr/>
            <p:nvPr/>
          </p:nvSpPr>
          <p:spPr>
            <a:xfrm>
              <a:off x="10522335" y="1093691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xmlns="" id="{62321101-9544-4BD8-A901-680F5BC17715}"/>
                </a:ext>
              </a:extLst>
            </p:cNvPr>
            <p:cNvSpPr/>
            <p:nvPr/>
          </p:nvSpPr>
          <p:spPr>
            <a:xfrm>
              <a:off x="10820333" y="1098336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xmlns="" id="{406F8BAA-BFFF-491F-8581-30518D7F210D}"/>
                </a:ext>
              </a:extLst>
            </p:cNvPr>
            <p:cNvSpPr/>
            <p:nvPr/>
          </p:nvSpPr>
          <p:spPr>
            <a:xfrm>
              <a:off x="11132775" y="1095635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xmlns="" id="{74D420B5-E695-47A7-BD11-7CAA8BC428A7}"/>
                </a:ext>
              </a:extLst>
            </p:cNvPr>
            <p:cNvSpPr/>
            <p:nvPr/>
          </p:nvSpPr>
          <p:spPr>
            <a:xfrm>
              <a:off x="8962972" y="4140426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xmlns="" id="{CE7BC4C7-7D48-42C8-A9AB-0B3DEC9F675C}"/>
                </a:ext>
              </a:extLst>
            </p:cNvPr>
            <p:cNvSpPr/>
            <p:nvPr/>
          </p:nvSpPr>
          <p:spPr>
            <a:xfrm>
              <a:off x="9275414" y="4137725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xmlns="" id="{48464509-EC10-48F0-B4A3-BE35CC0576C9}"/>
                </a:ext>
              </a:extLst>
            </p:cNvPr>
            <p:cNvSpPr/>
            <p:nvPr/>
          </p:nvSpPr>
          <p:spPr>
            <a:xfrm>
              <a:off x="9573412" y="4142370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xmlns="" id="{5F6F88D5-9B00-4065-B6AE-AB9A9AD24A2E}"/>
                </a:ext>
              </a:extLst>
            </p:cNvPr>
            <p:cNvSpPr/>
            <p:nvPr/>
          </p:nvSpPr>
          <p:spPr>
            <a:xfrm>
              <a:off x="9885854" y="4139669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xmlns="" id="{4F15FC61-198E-4CC5-8798-3FBEA93AAF89}"/>
                </a:ext>
              </a:extLst>
            </p:cNvPr>
            <p:cNvSpPr/>
            <p:nvPr/>
          </p:nvSpPr>
          <p:spPr>
            <a:xfrm>
              <a:off x="10209893" y="4139931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xmlns="" id="{69FC974F-FBAE-4DE0-8B01-ADAEE7B8F364}"/>
                </a:ext>
              </a:extLst>
            </p:cNvPr>
            <p:cNvSpPr/>
            <p:nvPr/>
          </p:nvSpPr>
          <p:spPr>
            <a:xfrm>
              <a:off x="10522335" y="4137230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xmlns="" id="{749BFDD6-B886-4B17-BA48-C23E3D0ABBA2}"/>
                </a:ext>
              </a:extLst>
            </p:cNvPr>
            <p:cNvSpPr/>
            <p:nvPr/>
          </p:nvSpPr>
          <p:spPr>
            <a:xfrm>
              <a:off x="10820333" y="4141875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xmlns="" id="{828CC3A5-09DB-4CCA-84D1-88A94CDFE844}"/>
                </a:ext>
              </a:extLst>
            </p:cNvPr>
            <p:cNvSpPr/>
            <p:nvPr/>
          </p:nvSpPr>
          <p:spPr>
            <a:xfrm>
              <a:off x="11132775" y="4139174"/>
              <a:ext cx="55156" cy="22355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softEdge"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93">
              <a:extLst>
                <a:ext uri="{FF2B5EF4-FFF2-40B4-BE49-F238E27FC236}">
                  <a16:creationId xmlns:a16="http://schemas.microsoft.com/office/drawing/2014/main" xmlns="" id="{D77E0089-5F40-456C-947F-E422391558EB}"/>
                </a:ext>
              </a:extLst>
            </p:cNvPr>
            <p:cNvGrpSpPr/>
            <p:nvPr/>
          </p:nvGrpSpPr>
          <p:grpSpPr>
            <a:xfrm rot="5400000">
              <a:off x="10483325" y="2585680"/>
              <a:ext cx="2224959" cy="228693"/>
              <a:chOff x="9443618" y="4334589"/>
              <a:chExt cx="2224959" cy="228693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xmlns="" id="{9540509D-5B63-43D5-B7B5-547C7EF5B9DF}"/>
                  </a:ext>
                </a:extLst>
              </p:cNvPr>
              <p:cNvSpPr/>
              <p:nvPr/>
            </p:nvSpPr>
            <p:spPr>
              <a:xfrm>
                <a:off x="9443618" y="4337785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xmlns="" id="{6C15042B-7467-4EBF-9273-C3D5C5730253}"/>
                  </a:ext>
                </a:extLst>
              </p:cNvPr>
              <p:cNvSpPr/>
              <p:nvPr/>
            </p:nvSpPr>
            <p:spPr>
              <a:xfrm>
                <a:off x="9756060" y="4335084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xmlns="" id="{32FC5194-B63E-449C-8F49-896C2F060302}"/>
                  </a:ext>
                </a:extLst>
              </p:cNvPr>
              <p:cNvSpPr/>
              <p:nvPr/>
            </p:nvSpPr>
            <p:spPr>
              <a:xfrm>
                <a:off x="10054058" y="4339729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xmlns="" id="{B51266E7-61AE-4198-BE7E-879976064CBD}"/>
                  </a:ext>
                </a:extLst>
              </p:cNvPr>
              <p:cNvSpPr/>
              <p:nvPr/>
            </p:nvSpPr>
            <p:spPr>
              <a:xfrm>
                <a:off x="10366500" y="4337028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xmlns="" id="{79757BFC-4875-4518-91C9-7743706A40BB}"/>
                  </a:ext>
                </a:extLst>
              </p:cNvPr>
              <p:cNvSpPr/>
              <p:nvPr/>
            </p:nvSpPr>
            <p:spPr>
              <a:xfrm>
                <a:off x="10690539" y="4337290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xmlns="" id="{C6B57F23-C1C8-496E-AB75-F8594289D160}"/>
                  </a:ext>
                </a:extLst>
              </p:cNvPr>
              <p:cNvSpPr/>
              <p:nvPr/>
            </p:nvSpPr>
            <p:spPr>
              <a:xfrm>
                <a:off x="11002981" y="4334589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xmlns="" id="{7CD72C85-970C-439D-8745-1FD9A995F6BE}"/>
                  </a:ext>
                </a:extLst>
              </p:cNvPr>
              <p:cNvSpPr/>
              <p:nvPr/>
            </p:nvSpPr>
            <p:spPr>
              <a:xfrm>
                <a:off x="11300979" y="4339234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xmlns="" id="{137E5C9A-DB69-41CB-8996-09D05CE5F761}"/>
                  </a:ext>
                </a:extLst>
              </p:cNvPr>
              <p:cNvSpPr/>
              <p:nvPr/>
            </p:nvSpPr>
            <p:spPr>
              <a:xfrm>
                <a:off x="11613421" y="4336533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94">
              <a:extLst>
                <a:ext uri="{FF2B5EF4-FFF2-40B4-BE49-F238E27FC236}">
                  <a16:creationId xmlns:a16="http://schemas.microsoft.com/office/drawing/2014/main" xmlns="" id="{64B42163-CA70-4308-AF13-B490E7E8E8CB}"/>
                </a:ext>
              </a:extLst>
            </p:cNvPr>
            <p:cNvGrpSpPr/>
            <p:nvPr/>
          </p:nvGrpSpPr>
          <p:grpSpPr>
            <a:xfrm rot="5400000">
              <a:off x="7431271" y="2652867"/>
              <a:ext cx="2224959" cy="228693"/>
              <a:chOff x="9443618" y="4334589"/>
              <a:chExt cx="2224959" cy="228693"/>
            </a:xfrm>
          </p:grpSpPr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xmlns="" id="{DF26A589-9354-4F73-973D-D81C73FE9AF3}"/>
                  </a:ext>
                </a:extLst>
              </p:cNvPr>
              <p:cNvSpPr/>
              <p:nvPr/>
            </p:nvSpPr>
            <p:spPr>
              <a:xfrm>
                <a:off x="9443618" y="4337785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xmlns="" id="{C4E58A51-5944-4B5D-8F7D-94155160EF6E}"/>
                  </a:ext>
                </a:extLst>
              </p:cNvPr>
              <p:cNvSpPr/>
              <p:nvPr/>
            </p:nvSpPr>
            <p:spPr>
              <a:xfrm>
                <a:off x="9756060" y="4335084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xmlns="" id="{DCA94EA4-57B6-4609-AC70-81F83235DBE4}"/>
                  </a:ext>
                </a:extLst>
              </p:cNvPr>
              <p:cNvSpPr/>
              <p:nvPr/>
            </p:nvSpPr>
            <p:spPr>
              <a:xfrm>
                <a:off x="10054058" y="4339729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xmlns="" id="{A557880F-8582-46FE-9732-BC403A150876}"/>
                  </a:ext>
                </a:extLst>
              </p:cNvPr>
              <p:cNvSpPr/>
              <p:nvPr/>
            </p:nvSpPr>
            <p:spPr>
              <a:xfrm>
                <a:off x="10366500" y="4337028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xmlns="" id="{CE00E2CB-433E-401E-8CE6-FEB61A3ADEC2}"/>
                  </a:ext>
                </a:extLst>
              </p:cNvPr>
              <p:cNvSpPr/>
              <p:nvPr/>
            </p:nvSpPr>
            <p:spPr>
              <a:xfrm>
                <a:off x="10690539" y="4337290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xmlns="" id="{DF46BBEA-887F-432A-912C-C9BF695E21E0}"/>
                  </a:ext>
                </a:extLst>
              </p:cNvPr>
              <p:cNvSpPr/>
              <p:nvPr/>
            </p:nvSpPr>
            <p:spPr>
              <a:xfrm>
                <a:off x="11002981" y="4334589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xmlns="" id="{35BE0A47-AAFF-42A3-A457-5F2000B1F0AA}"/>
                  </a:ext>
                </a:extLst>
              </p:cNvPr>
              <p:cNvSpPr/>
              <p:nvPr/>
            </p:nvSpPr>
            <p:spPr>
              <a:xfrm>
                <a:off x="11300979" y="4339234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xmlns="" id="{776B5DF3-C2E9-49EF-B33E-ED412752186B}"/>
                  </a:ext>
                </a:extLst>
              </p:cNvPr>
              <p:cNvSpPr/>
              <p:nvPr/>
            </p:nvSpPr>
            <p:spPr>
              <a:xfrm>
                <a:off x="11613421" y="4336533"/>
                <a:ext cx="55156" cy="22355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softEdge"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xmlns="" id="{C55AF889-DD19-4124-A4A5-2DC6EA1D675A}"/>
              </a:ext>
            </a:extLst>
          </p:cNvPr>
          <p:cNvSpPr/>
          <p:nvPr/>
        </p:nvSpPr>
        <p:spPr>
          <a:xfrm>
            <a:off x="3354180" y="4583740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xmlns="" id="{01403671-2B07-49DE-8E0A-49B89668E726}"/>
              </a:ext>
            </a:extLst>
          </p:cNvPr>
          <p:cNvSpPr/>
          <p:nvPr/>
        </p:nvSpPr>
        <p:spPr>
          <a:xfrm>
            <a:off x="3456526" y="4333974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xmlns="" id="{00D06581-4205-4C69-B1B9-BBF43767E20B}"/>
              </a:ext>
            </a:extLst>
          </p:cNvPr>
          <p:cNvSpPr/>
          <p:nvPr/>
        </p:nvSpPr>
        <p:spPr>
          <a:xfrm>
            <a:off x="3514283" y="4075836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xmlns="" id="{8710F26C-7E7F-4DA9-9F5B-E2DAAD90DEDA}"/>
              </a:ext>
            </a:extLst>
          </p:cNvPr>
          <p:cNvSpPr/>
          <p:nvPr/>
        </p:nvSpPr>
        <p:spPr>
          <a:xfrm>
            <a:off x="3615018" y="3747784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xmlns="" id="{FDB16EEB-5CEB-4F07-8F1B-963CAF17E06F}"/>
              </a:ext>
            </a:extLst>
          </p:cNvPr>
          <p:cNvSpPr/>
          <p:nvPr/>
        </p:nvSpPr>
        <p:spPr>
          <a:xfrm>
            <a:off x="3695748" y="3460136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xmlns="" id="{2022EB5B-9C16-48E7-BF8D-309F633FE62F}"/>
              </a:ext>
            </a:extLst>
          </p:cNvPr>
          <p:cNvSpPr/>
          <p:nvPr/>
        </p:nvSpPr>
        <p:spPr>
          <a:xfrm>
            <a:off x="3806540" y="3595156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xmlns="" id="{3D62BE06-1253-4122-850F-E6FC181D465D}"/>
              </a:ext>
            </a:extLst>
          </p:cNvPr>
          <p:cNvSpPr/>
          <p:nvPr/>
        </p:nvSpPr>
        <p:spPr>
          <a:xfrm>
            <a:off x="3865701" y="3923078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xmlns="" id="{239E5C2A-64B7-47D8-AC3E-24C378A85893}"/>
              </a:ext>
            </a:extLst>
          </p:cNvPr>
          <p:cNvSpPr/>
          <p:nvPr/>
        </p:nvSpPr>
        <p:spPr>
          <a:xfrm>
            <a:off x="3959384" y="4743453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xmlns="" id="{BF0A1FC8-0D5A-41D7-80E7-D2B1495D5BA9}"/>
              </a:ext>
            </a:extLst>
          </p:cNvPr>
          <p:cNvSpPr/>
          <p:nvPr/>
        </p:nvSpPr>
        <p:spPr>
          <a:xfrm>
            <a:off x="4023007" y="5610450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xmlns="" id="{DE392EE1-46F0-4AB1-B342-63DA7C071EE5}"/>
              </a:ext>
            </a:extLst>
          </p:cNvPr>
          <p:cNvSpPr/>
          <p:nvPr/>
        </p:nvSpPr>
        <p:spPr>
          <a:xfrm>
            <a:off x="4125353" y="6119368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xmlns="" id="{56FE1B23-5E84-4F05-B075-A6CE2D29E373}"/>
              </a:ext>
            </a:extLst>
          </p:cNvPr>
          <p:cNvSpPr/>
          <p:nvPr/>
        </p:nvSpPr>
        <p:spPr>
          <a:xfrm>
            <a:off x="4224048" y="5498691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xmlns="" id="{D9B07AF0-F2AC-44BD-8910-17065B92692F}"/>
              </a:ext>
            </a:extLst>
          </p:cNvPr>
          <p:cNvSpPr/>
          <p:nvPr/>
        </p:nvSpPr>
        <p:spPr>
          <a:xfrm>
            <a:off x="4291523" y="4597875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xmlns="" id="{0A2C4DD6-F4BF-4BCA-B0DF-118B4F3BE93B}"/>
              </a:ext>
            </a:extLst>
          </p:cNvPr>
          <p:cNvSpPr/>
          <p:nvPr/>
        </p:nvSpPr>
        <p:spPr>
          <a:xfrm>
            <a:off x="4392873" y="3456943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xmlns="" id="{125A6363-101C-4BEE-932B-5C7F603EC201}"/>
              </a:ext>
            </a:extLst>
          </p:cNvPr>
          <p:cNvSpPr/>
          <p:nvPr/>
        </p:nvSpPr>
        <p:spPr>
          <a:xfrm>
            <a:off x="4479842" y="4483204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xmlns="" id="{3715D7AA-B58D-4BAD-BA8D-F2048DA787D1}"/>
              </a:ext>
            </a:extLst>
          </p:cNvPr>
          <p:cNvSpPr/>
          <p:nvPr/>
        </p:nvSpPr>
        <p:spPr>
          <a:xfrm>
            <a:off x="4552128" y="5779311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xmlns="" id="{1219C43B-4837-40BB-BF2F-56B9FD9AA86E}"/>
              </a:ext>
            </a:extLst>
          </p:cNvPr>
          <p:cNvSpPr/>
          <p:nvPr/>
        </p:nvSpPr>
        <p:spPr>
          <a:xfrm>
            <a:off x="4661180" y="5919485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xmlns="" id="{A4755420-CBD8-42A2-A39D-0F1CEBA5B01E}"/>
              </a:ext>
            </a:extLst>
          </p:cNvPr>
          <p:cNvSpPr/>
          <p:nvPr/>
        </p:nvSpPr>
        <p:spPr>
          <a:xfrm>
            <a:off x="4725021" y="4587973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xmlns="" id="{5F4FB9AF-2553-46CE-BFA9-ABB640724BA0}"/>
              </a:ext>
            </a:extLst>
          </p:cNvPr>
          <p:cNvSpPr/>
          <p:nvPr/>
        </p:nvSpPr>
        <p:spPr>
          <a:xfrm>
            <a:off x="4806233" y="3460136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xmlns="" id="{4F522FF4-5E01-4E93-9E74-F9145CA0D1BB}"/>
              </a:ext>
            </a:extLst>
          </p:cNvPr>
          <p:cNvSpPr/>
          <p:nvPr/>
        </p:nvSpPr>
        <p:spPr>
          <a:xfrm>
            <a:off x="4893033" y="4992576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xmlns="" id="{A9A9A0B8-E30D-4954-91B7-5D006562EEFD}"/>
              </a:ext>
            </a:extLst>
          </p:cNvPr>
          <p:cNvSpPr/>
          <p:nvPr/>
        </p:nvSpPr>
        <p:spPr>
          <a:xfrm>
            <a:off x="4969541" y="6131158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xmlns="" id="{F8EA0515-8B3B-4F3C-B47C-E77946EA587D}"/>
              </a:ext>
            </a:extLst>
          </p:cNvPr>
          <p:cNvSpPr/>
          <p:nvPr/>
        </p:nvSpPr>
        <p:spPr>
          <a:xfrm>
            <a:off x="5053771" y="4809820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xmlns="" id="{7EC58444-AC79-4169-A18C-DF80EE30FECD}"/>
              </a:ext>
            </a:extLst>
          </p:cNvPr>
          <p:cNvSpPr/>
          <p:nvPr/>
        </p:nvSpPr>
        <p:spPr>
          <a:xfrm>
            <a:off x="5174819" y="3768972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xmlns="" id="{7EC0F363-2E27-448E-BD23-76DF00F609D6}"/>
              </a:ext>
            </a:extLst>
          </p:cNvPr>
          <p:cNvSpPr/>
          <p:nvPr/>
        </p:nvSpPr>
        <p:spPr>
          <a:xfrm>
            <a:off x="5229758" y="5679481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xmlns="" id="{CB679D5A-9FE7-4281-9C84-444F7FE0A029}"/>
              </a:ext>
            </a:extLst>
          </p:cNvPr>
          <p:cNvSpPr/>
          <p:nvPr/>
        </p:nvSpPr>
        <p:spPr>
          <a:xfrm>
            <a:off x="5336108" y="5307433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xmlns="" id="{DFB0145A-9C64-440E-8B8D-06D9DC5DDED4}"/>
              </a:ext>
            </a:extLst>
          </p:cNvPr>
          <p:cNvSpPr/>
          <p:nvPr/>
        </p:nvSpPr>
        <p:spPr>
          <a:xfrm>
            <a:off x="5409769" y="3463785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xmlns="" id="{15518AC5-8C8C-4565-BA24-9D36F19D6A9C}"/>
              </a:ext>
            </a:extLst>
          </p:cNvPr>
          <p:cNvSpPr/>
          <p:nvPr/>
        </p:nvSpPr>
        <p:spPr>
          <a:xfrm>
            <a:off x="5589805" y="5385647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xmlns="" id="{852CD65D-438C-4D24-A25E-7D5EF8DA2670}"/>
              </a:ext>
            </a:extLst>
          </p:cNvPr>
          <p:cNvSpPr/>
          <p:nvPr/>
        </p:nvSpPr>
        <p:spPr>
          <a:xfrm>
            <a:off x="5678352" y="3684827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xmlns="" id="{2B198102-0286-448C-A662-3F3C1B99E452}"/>
              </a:ext>
            </a:extLst>
          </p:cNvPr>
          <p:cNvSpPr/>
          <p:nvPr/>
        </p:nvSpPr>
        <p:spPr>
          <a:xfrm>
            <a:off x="5733748" y="5673897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xmlns="" id="{3C9439E1-1EB1-42FD-BA38-40AD3132624E}"/>
              </a:ext>
            </a:extLst>
          </p:cNvPr>
          <p:cNvSpPr/>
          <p:nvPr/>
        </p:nvSpPr>
        <p:spPr>
          <a:xfrm>
            <a:off x="5827191" y="4965977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xmlns="" id="{641751D2-0253-4898-BFD0-45F10CFCDA29}"/>
              </a:ext>
            </a:extLst>
          </p:cNvPr>
          <p:cNvSpPr/>
          <p:nvPr/>
        </p:nvSpPr>
        <p:spPr>
          <a:xfrm>
            <a:off x="5916412" y="4255065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xmlns="" id="{E7C248D5-EC14-42F3-8A03-D2CA15D8FBAC}"/>
              </a:ext>
            </a:extLst>
          </p:cNvPr>
          <p:cNvSpPr/>
          <p:nvPr/>
        </p:nvSpPr>
        <p:spPr>
          <a:xfrm>
            <a:off x="6018301" y="5517192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xmlns="" id="{B6585C42-512A-46D2-8D62-C36ED7A18C29}"/>
              </a:ext>
            </a:extLst>
          </p:cNvPr>
          <p:cNvSpPr/>
          <p:nvPr/>
        </p:nvSpPr>
        <p:spPr>
          <a:xfrm>
            <a:off x="6080075" y="3473557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xmlns="" id="{86976824-E46C-4511-AC4C-0EB5811455AE}"/>
              </a:ext>
            </a:extLst>
          </p:cNvPr>
          <p:cNvSpPr/>
          <p:nvPr/>
        </p:nvSpPr>
        <p:spPr>
          <a:xfrm>
            <a:off x="6193327" y="6131158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xmlns="" id="{36B9ECD0-D402-4DA3-B980-3C36E97E37F5}"/>
              </a:ext>
            </a:extLst>
          </p:cNvPr>
          <p:cNvSpPr/>
          <p:nvPr/>
        </p:nvSpPr>
        <p:spPr>
          <a:xfrm>
            <a:off x="6233782" y="4813700"/>
            <a:ext cx="102346" cy="1019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Rectangle 47">
            <a:extLst>
              <a:ext uri="{FF2B5EF4-FFF2-40B4-BE49-F238E27FC236}">
                <a16:creationId xmlns:a16="http://schemas.microsoft.com/office/drawing/2014/main" xmlns="" id="{6C35C729-83A2-4727-8EBD-7EA59FE02A27}"/>
              </a:ext>
            </a:extLst>
          </p:cNvPr>
          <p:cNvSpPr/>
          <p:nvPr/>
        </p:nvSpPr>
        <p:spPr>
          <a:xfrm>
            <a:off x="-28185" y="-1"/>
            <a:ext cx="12190019" cy="1034100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Detect The Commercial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Signal?</a:t>
            </a:r>
          </a:p>
        </p:txBody>
      </p:sp>
    </p:spTree>
    <p:extLst>
      <p:ext uri="{BB962C8B-B14F-4D97-AF65-F5344CB8AC3E}">
        <p14:creationId xmlns:p14="http://schemas.microsoft.com/office/powerpoint/2010/main" xmlns="" val="270960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09935 -0.2074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10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82 0.00324 L -0.00182 0.00347 C -0.0013 0.00278 -0.00065 0.00255 -3.33333E-6 0.00208 C 0.00261 5.55112E-17 -0.00104 0.00208 0.00209 0.00046 C 0.00222 0.00023 0.00235 5.55112E-17 0.00248 -0.00023 C 0.00287 -0.00069 0.00326 -0.00069 0.00365 -0.00116 C 0.00391 -0.00162 0.00417 -0.00231 0.00456 -0.00255 C 0.00508 -0.00324 0.00547 -0.0037 0.00586 -0.00486 C 0.00599 -0.00509 0.00612 -0.00532 0.00625 -0.00579 C 0.00638 -0.00602 0.00651 -0.00602 0.00664 -0.00625 C 0.0069 -0.00694 0.0073 -0.0081 0.0073 -0.00787 C 0.00782 -0.01204 0.00716 -0.00718 0.00769 -0.01042 C 0.00769 -0.01065 0.00782 -0.01111 0.00782 -0.01157 C 0.00795 -0.01227 0.00821 -0.01343 0.00821 -0.01319 C 0.00821 -0.01412 0.00834 -0.01458 0.00834 -0.01528 C 0.00847 -0.0162 0.00847 -0.01713 0.00847 -0.01806 C 0.0086 -0.01921 0.00873 -0.01921 0.00886 -0.02014 C 0.00899 -0.0206 0.00899 -0.02106 0.00899 -0.02153 C 0.00912 -0.02199 0.00925 -0.02269 0.00938 -0.02338 C 0.00951 -0.02361 0.00951 -0.02384 0.00951 -0.02431 L 0.0099 -0.02662 C 0.01003 -0.02708 0.01003 -0.02755 0.01003 -0.02801 L 0.01055 -0.03079 L 0.01081 -0.03171 C 0.01081 -0.03194 0.01081 -0.03241 0.01094 -0.03264 L 0.01133 -0.0331 L 0.01211 -0.03773 L 0.01237 -0.03866 L 0.0125 -0.03958 C 0.01263 -0.04074 0.01263 -0.04167 0.01263 -0.04282 C 0.01302 -0.0463 0.01302 -0.04421 0.01341 -0.04699 C 0.01341 -0.04745 0.01355 -0.04792 0.01355 -0.04838 C 0.01368 -0.04861 0.01368 -0.04884 0.01368 -0.04931 C 0.01381 -0.04977 0.01381 -0.05046 0.01394 -0.05116 C 0.01394 -0.05139 0.01407 -0.05162 0.01407 -0.05208 C 0.0142 -0.05255 0.0142 -0.05278 0.0142 -0.05324 C 0.01433 -0.05394 0.01446 -0.0544 0.01459 -0.05509 C 0.01472 -0.05602 0.01485 -0.05671 0.01498 -0.05764 L 0.01576 -0.06227 L 0.01615 -0.06412 C 0.01628 -0.06435 0.01628 -0.06458 0.01628 -0.06505 C 0.01641 -0.06644 0.01654 -0.06852 0.0168 -0.06991 C 0.01693 -0.0706 0.01706 -0.07106 0.01719 -0.07176 C 0.01732 -0.07199 0.01732 -0.07245 0.01732 -0.07269 C 0.01745 -0.07361 0.01758 -0.07431 0.01771 -0.07523 L 0.01823 -0.07801 C 0.01836 -0.07824 0.01836 -0.07847 0.01836 -0.07894 C 0.01849 -0.0794 0.01849 -0.08009 0.01862 -0.08079 C 0.01862 -0.08056 0.01901 -0.0831 0.01914 -0.08356 C 0.01914 -0.0838 0.01927 -0.08403 0.01927 -0.08449 C 0.0194 -0.08542 0.01953 -0.08727 0.0198 -0.08819 L 0.02019 -0.08912 C 0.02019 -0.08958 0.02032 -0.08981 0.02032 -0.09028 C 0.02045 -0.09074 0.02045 -0.09144 0.02045 -0.0919 C 0.02058 -0.09259 0.02058 -0.09329 0.02084 -0.09375 C 0.02123 -0.09444 0.02175 -0.09514 0.02188 -0.09606 C 0.02201 -0.09653 0.02188 -0.09699 0.02201 -0.09699 C 0.0224 -0.09745 0.02279 -0.09745 0.02305 -0.09769 L 0.02357 -0.09792 C 0.02396 -0.09792 0.02435 -0.09792 0.02461 -0.09769 C 0.025 -0.09745 0.02565 -0.09653 0.02565 -0.0963 C 0.02578 -0.09514 0.02578 -0.09375 0.02591 -0.09236 C 0.02605 -0.08634 0.02591 -0.08866 0.02618 -0.08449 C 0.02631 -0.0838 0.02631 -0.0831 0.02644 -0.08218 C 0.02644 -0.08148 0.02657 -0.08102 0.0267 -0.08009 C 0.02683 -0.07894 0.02683 -0.07616 0.02709 -0.07454 C 0.02722 -0.07384 0.02748 -0.07269 0.02748 -0.07245 C 0.02748 -0.07199 0.02761 -0.07153 0.02761 -0.07083 C 0.02761 -0.0706 0.02774 -0.07037 0.02774 -0.06991 C 0.02787 -0.06898 0.02787 -0.06806 0.028 -0.06713 C 0.028 -0.06644 0.02813 -0.06551 0.02813 -0.06458 C 0.02839 -0.06157 0.02813 -0.06273 0.02852 -0.06088 C 0.02852 -0.06019 0.02865 -0.05949 0.02865 -0.0588 C 0.02865 -0.05833 0.02878 -0.05787 0.02878 -0.05718 C 0.02891 -0.05671 0.02891 -0.05602 0.02904 -0.05532 C 0.02904 -0.05394 0.02904 -0.05255 0.02917 -0.05116 C 0.02917 -0.05069 0.0293 -0.05046 0.0293 -0.05023 C 0.02943 -0.04977 0.02943 -0.04907 0.02956 -0.04861 C 0.02982 -0.04653 0.02969 -0.04769 0.02982 -0.04491 C 0.02995 -0.04329 0.02995 -0.04167 0.03008 -0.04005 C 0.03008 -0.03889 0.03021 -0.03796 0.03021 -0.03681 C 0.03034 -0.03403 0.03034 -0.03125 0.0306 -0.02847 C 0.03073 -0.02569 0.03073 -0.02708 0.03086 -0.02454 C 0.03099 -0.02199 0.03099 -0.01944 0.03112 -0.0169 C 0.03112 -0.01481 0.03138 -0.01366 0.03164 -0.01181 C 0.03177 -0.00833 0.0319 -0.00509 0.0319 -0.00139 C 0.03203 0.00093 0.03203 0.00324 0.03216 0.00579 C 0.03216 0.00648 0.0323 0.00718 0.0323 0.00787 C 0.03243 0.01042 0.03256 0.01296 0.03269 0.01551 C 0.03282 0.01968 0.03282 0.02361 0.03295 0.02755 C 0.03308 0.03009 0.03308 0.03287 0.03334 0.03542 C 0.03347 0.03588 0.03347 0.03634 0.03347 0.03681 C 0.0336 0.0375 0.0336 0.03819 0.03373 0.03866 C 0.03399 0.0412 0.03373 0.0375 0.03399 0.04144 C 0.03412 0.04282 0.03412 0.04398 0.03425 0.04514 C 0.03438 0.04838 0.03438 0.04583 0.03451 0.04838 C 0.03542 0.05671 0.03425 0.0456 0.0349 0.05208 C 0.03503 0.05486 0.03503 0.05764 0.03503 0.06042 C 0.03516 0.06134 0.03516 0.06227 0.03529 0.06319 C 0.03529 0.06435 0.03529 0.06551 0.03542 0.06644 C 0.03555 0.06806 0.03581 0.06968 0.03594 0.07106 C 0.03607 0.07176 0.03607 0.07245 0.03607 0.07292 C 0.0362 0.07361 0.0362 0.07407 0.03633 0.07454 C 0.03659 0.07708 0.0362 0.07616 0.03685 0.07731 L 0.03737 0.08009 L 0.0375 0.08102 C 0.03776 0.08426 0.03763 0.08241 0.03802 0.08634 L 0.03815 0.08773 C 0.03828 0.08889 0.03828 0.08981 0.03841 0.09097 C 0.03841 0.09144 0.03868 0.09306 0.03868 0.09375 C 0.03881 0.09444 0.03894 0.09491 0.03907 0.0956 C 0.0392 0.09583 0.0392 0.0963 0.0392 0.09653 L 0.03959 0.09745 C 0.03972 0.09838 0.03972 0.09931 0.03972 0.10023 C 0.03985 0.10093 0.03972 0.10185 0.04011 0.10208 L 0.04063 0.10231 C 0.04076 0.10046 0.04063 0.09861 0.04076 0.09676 C 0.04089 0.09606 0.04102 0.0956 0.04115 0.09491 C 0.04115 0.09444 0.04128 0.09421 0.04128 0.09375 C 0.04167 0.09167 0.04141 0.09236 0.04206 0.0912 L 0.04258 0.08843 L 0.04271 0.0875 C 0.04271 0.08449 0.04284 0.08148 0.04284 0.07847 C 0.04297 0.07801 0.0431 0.07755 0.0431 0.07708 C 0.0431 0.07523 0.0431 0.07338 0.04323 0.07153 C 0.04323 0.07106 0.04336 0.07037 0.04336 0.06991 C 0.04427 0.05995 0.04297 0.07361 0.04375 0.06551 C 0.04375 0.06157 0.04388 0.05764 0.04388 0.05347 C 0.04401 0.05162 0.04414 0.05116 0.0444 0.04954 L 0.04466 0.04861 C 0.04466 0.04838 0.04466 0.03981 0.04493 0.0375 C 0.04506 0.03681 0.04519 0.03634 0.04532 0.03565 C 0.04532 0.03542 0.04545 0.03495 0.04545 0.03472 L 0.04571 0.03287 C 0.04571 0.02778 0.04571 0.02269 0.04584 0.01782 C 0.04584 0.01736 0.04597 0.01713 0.04597 0.0169 C 0.0461 0.01574 0.04636 0.01366 0.04636 0.01389 C 0.04636 0.0125 0.04649 0.01134 0.04649 0.00995 C 0.04662 0.00903 0.04675 0.00787 0.04675 0.00694 C 0.04675 -0.00046 0.04675 -0.0081 0.04688 -0.01551 C 0.04688 -0.01597 0.04701 -0.01644 0.04701 -0.0169 C 0.04714 -0.01736 0.0474 -0.01875 0.0474 -0.01852 C 0.04792 -0.02523 0.04753 -0.01875 0.04779 -0.0338 C 0.04779 -0.03565 0.04792 -0.03727 0.04792 -0.03912 C 0.04792 -0.04421 0.04779 -0.04931 0.04779 -0.0544 C 0.04779 -0.05463 0.04766 -0.06875 0.04805 -0.07361 C 0.04818 -0.07431 0.04844 -0.075 0.04857 -0.07569 C 0.04883 -0.07662 0.04896 -0.07755 0.04909 -0.07847 L 0.04948 -0.08032 C 0.04948 -0.08079 0.04961 -0.08125 0.04961 -0.08171 C 0.05013 -0.08472 0.04987 -0.08218 0.05013 -0.08542 C 0.05026 -0.08912 0.05039 -0.10069 0.05052 -0.09676 C 0.05052 -0.09606 0.05052 -0.08935 0.05091 -0.08681 C 0.05091 -0.08657 0.05131 -0.08449 0.05144 -0.08403 C 0.05144 -0.0838 0.05157 -0.08356 0.05157 -0.0831 C 0.05196 -0.07894 0.05144 -0.08426 0.05196 -0.07847 C 0.05196 -0.07801 0.05209 -0.07731 0.05209 -0.07662 C 0.05222 -0.07569 0.05222 -0.07477 0.05222 -0.07384 C 0.05235 -0.07338 0.05248 -0.0713 0.05261 -0.0706 C 0.05261 -0.07014 0.05274 -0.06991 0.05274 -0.06968 C 0.05287 -0.06875 0.053 -0.06713 0.05313 -0.0662 C 0.05313 -0.06481 0.05326 -0.06343 0.05326 -0.06181 C 0.05339 -0.06111 0.05339 -0.06042 0.05352 -0.05972 C 0.05365 -0.05694 0.05365 -0.05602 0.05378 -0.05324 C 0.05391 -0.05278 0.05391 -0.05231 0.05404 -0.05162 C 0.05417 -0.0463 0.0543 -0.04329 0.0543 -0.03727 C 0.0543 -0.03194 0.05417 -0.02639 0.05417 -0.02106 C 0.05417 -0.01782 0.0543 -0.01435 0.0543 -0.01088 C 0.0543 -0.01065 0.05443 -0.01019 0.05456 -0.00972 C 0.05482 -0.00579 0.05443 -0.0081 0.05482 -0.00602 C 0.05534 0.00069 0.05482 -0.00764 0.05521 0.00023 C 0.05521 0.00116 0.05534 0.00208 0.05534 0.00301 C 0.05547 0.00463 0.05547 0.00625 0.0556 0.00787 C 0.0556 0.01366 0.0556 0.01944 0.05573 0.02523 C 0.05573 0.02662 0.05586 0.02824 0.05586 0.02986 C 0.05599 0.03264 0.05599 0.03565 0.05612 0.03843 C 0.05612 0.04583 0.05612 0.05301 0.05625 0.06042 C 0.05625 0.06227 0.05638 0.06435 0.05638 0.0662 C 0.05651 0.06759 0.05651 0.06921 0.05677 0.0706 C 0.05716 0.07361 0.05703 0.07222 0.0573 0.07454 C 0.0573 0.07593 0.05756 0.08009 0.05769 0.08171 C 0.05769 0.08218 0.05782 0.08241 0.05782 0.08287 C 0.05795 0.08356 0.05808 0.08634 0.05821 0.08681 C 0.05847 0.0912 0.05834 0.09306 0.05847 0.09792 C 0.0586 0.09931 0.0586 0.10069 0.05873 0.10208 C 0.05873 0.10231 0.05886 0.10556 0.05899 0.10625 C 0.05912 0.10671 0.05925 0.10694 0.05938 0.10694 C 0.05951 0.10718 0.05977 0.10718 0.0599 0.10741 C 0.06133 0.10208 0.0599 0.10764 0.06042 0.09282 C 0.06042 0.09213 0.06068 0.09144 0.06081 0.09097 C 0.06094 0.08981 0.06081 0.09028 0.06133 0.08935 L 0.06159 0.0875 C 0.06172 0.08727 0.06172 0.08681 0.06185 0.08657 L 0.06198 0.08542 C 0.06198 0.08264 0.06211 0.07986 0.06211 0.07708 C 0.06211 0.07662 0.06224 0.07593 0.06237 0.07546 C 0.06263 0.07222 0.06237 0.07407 0.06263 0.07199 C 0.06263 0.06968 0.0625 0.06736 0.0625 0.06505 C 0.0625 0.06065 0.06263 0.05602 0.06289 0.05162 C 0.06289 0.05093 0.06302 0.05 0.06302 0.04931 C 0.06302 0.04468 0.06315 0.04028 0.06315 0.03565 C 0.06328 0.03194 0.06341 0.02546 0.06355 0.02106 C 0.06355 0.02014 0.06368 0.01829 0.06394 0.01713 C 0.06394 0.0169 0.06407 0.01644 0.06407 0.0162 C 0.0642 0.01551 0.06433 0.01296 0.06446 0.01227 C 0.0642 0.00231 0.06407 0.00046 0.06446 -0.01157 C 0.06446 -0.0125 0.06485 -0.01412 0.06498 -0.01528 C 0.06537 -0.02037 0.06485 -0.01505 0.06524 -0.01806 C 0.06576 -0.02106 0.06524 -0.01852 0.06563 -0.0206 C 0.06563 -0.0213 0.06576 -0.02199 0.06576 -0.02269 C 0.06589 -0.02361 0.06589 -0.02454 0.06602 -0.02546 C 0.06602 -0.02639 0.06615 -0.02708 0.06615 -0.02801 C 0.06615 -0.03171 0.06615 -0.03565 0.06628 -0.03935 C 0.06641 -0.04074 0.06654 -0.04213 0.06667 -0.04375 C 0.06667 -0.04468 0.0668 -0.0456 0.0668 -0.04653 C 0.06693 -0.04722 0.06693 -0.04815 0.06706 -0.04884 C 0.06732 -0.0544 0.06706 -0.05347 0.06732 -0.05995 C 0.06745 -0.06088 0.06745 -0.06181 0.06758 -0.06273 C 0.06771 -0.06528 0.06784 -0.06921 0.06784 -0.07153 C 0.06797 -0.07847 0.06797 -0.08519 0.0681 -0.09213 C 0.0681 -0.09259 0.06823 -0.09144 0.06823 -0.09097 C 0.06836 -0.09028 0.06836 -0.08958 0.06836 -0.08912 C 0.06849 -0.08194 0.06849 -0.07477 0.06862 -0.06736 C 0.06862 -0.06667 0.06875 -0.06597 0.06875 -0.06528 C 0.06901 -0.06019 0.06875 -0.06273 0.06914 -0.05995 C 0.06914 -0.05903 0.06914 -0.05787 0.06927 -0.05671 C 0.06927 -0.05625 0.0694 -0.05579 0.0694 -0.05532 C 0.06953 -0.0544 0.06953 -0.05347 0.06966 -0.05231 C 0.06966 -0.05 0.06966 -0.04769 0.0698 -0.04514 C 0.0698 -0.04444 0.06993 -0.04352 0.06993 -0.04282 C 0.07019 -0.04051 0.07019 -0.0419 0.07032 -0.03935 C 0.07071 -0.03264 0.07032 -0.03542 0.07084 -0.03264 C 0.07084 -0.03148 0.07097 -0.03056 0.07097 -0.0294 C 0.07149 -0.02384 0.07084 -0.03356 0.07136 -0.02546 C 0.07149 -0.02431 0.07149 -0.02292 0.07149 -0.02176 C 0.07162 -0.01898 0.07162 -0.01644 0.07175 -0.01366 C 0.07175 -0.0125 0.07188 -0.01157 0.07188 -0.01042 C 0.07227 0.00926 0.07162 0.00069 0.07227 0.0088 C 0.07266 0.02014 0.07214 0.00718 0.07253 0.0294 C 0.07266 0.03681 0.07266 0.03194 0.07292 0.0375 C 0.07305 0.0412 0.07305 0.04468 0.07331 0.04838 C 0.07331 0.04954 0.07331 0.05069 0.07344 0.05208 C 0.07344 0.05278 0.07357 0.0537 0.07357 0.0544 C 0.0737 0.05579 0.0737 0.05718 0.07383 0.05856 C 0.0737 0.06343 0.07357 0.06829 0.07344 0.07338 C 0.07344 0.07454 0.07331 0.07569 0.07331 0.07708 C 0.07331 0.08356 0.07331 0.09005 0.07344 0.09653 C 0.07344 0.10093 0.07305 0.1 0.07487 0.10046 C 0.07539 0.10116 0.07578 0.10185 0.07657 0.10069 C 0.07683 0.10046 0.07696 0.09884 0.07696 0.09907 C 0.07657 0.08704 0.07813 0.09282 0.07618 0.0912 C 0.07605 0.09097 0.07591 0.09074 0.07565 0.09051 C 0.07565 0.08981 0.07552 0.08889 0.07552 0.08819 C 0.07552 0.0875 0.07539 0.08704 0.07539 0.08634 C 0.07539 0.0838 0.07552 0.08125 0.07552 0.07894 C 0.07552 0.07593 0.07565 0.07292 0.07565 0.06991 C 0.07578 0.06806 0.07591 0.06806 0.07605 0.06644 C 0.07618 0.06551 0.07644 0.06343 0.07644 0.06366 C 0.07644 0.06088 0.07644 0.0581 0.07657 0.05532 C 0.07657 0.05509 0.0767 0.05486 0.0767 0.0544 C 0.07683 0.05347 0.07696 0.05255 0.07709 0.05139 C 0.07735 0.04815 0.07722 0.05 0.07748 0.04606 C 0.07748 0.03657 0.07748 0.02731 0.07761 0.01782 C 0.07761 0.0162 0.07774 0.01481 0.07774 0.01343 C 0.07813 -0.00509 0.07696 0.00139 0.07813 -0.00509 C 0.07865 -0.01366 0.078 -0.00301 0.07852 -0.00995 C 0.07852 -0.01088 0.07865 -0.01181 0.07865 -0.01273 C 0.07865 -0.01481 0.07878 -0.01667 0.07878 -0.01875 C 0.07878 -0.02269 0.07852 -0.03032 0.07852 -0.03009 C 0.07852 -0.03333 0.07865 -0.03634 0.07865 -0.03935 C 0.07878 -0.04815 0.07865 -0.05718 0.07878 -0.06597 C 0.07878 -0.0669 0.07891 -0.06782 0.07904 -0.06875 C 0.07904 -0.06968 0.07917 -0.07083 0.07917 -0.07176 C 0.07982 -0.08588 0.07891 -0.06875 0.07956 -0.07824 C 0.07969 -0.08079 0.07969 -0.08171 0.07982 -0.08403 C 0.07995 -0.08472 0.07995 -0.08519 0.08008 -0.08565 C 0.08008 -0.08958 0.08008 -0.09352 0.08021 -0.09745 C 0.08021 -0.09769 0.08047 -0.09676 0.0806 -0.09653 C 0.08073 -0.09583 0.08073 -0.09514 0.08086 -0.09468 L 0.08112 -0.09375 C 0.08151 -0.09144 0.08099 -0.09421 0.08138 -0.09144 C 0.08151 -0.0912 0.08151 -0.09097 0.08164 -0.09051 C 0.08164 -0.09028 0.08164 -0.08981 0.08177 -0.08935 C 0.0819 -0.08866 0.08203 -0.08819 0.08216 -0.0875 L 0.08243 -0.08449 C 0.08269 -0.07315 0.08256 -0.08102 0.08282 -0.07245 C 0.08282 -0.0706 0.08295 -0.06898 0.08295 -0.06713 C 0.08308 -0.06644 0.08308 -0.06551 0.08321 -0.06458 C 0.08334 -0.06111 0.08321 -0.06296 0.08347 -0.06042 C 0.08373 -0.05509 0.08386 -0.05509 0.08386 -0.04769 C 0.08399 -0.03032 0.08399 -0.01319 0.08399 0.00417 C 0.08412 0.03889 0.08399 0.02755 0.08438 0.04606 C 0.08412 0.05787 0.08412 0.0544 0.08451 0.06968 C 0.08477 0.07546 0.08438 0.07338 0.0849 0.07616 C 0.0849 0.07708 0.0849 0.07801 0.08503 0.07894 C 0.08516 0.07963 0.08529 0.08009 0.08542 0.08079 L 0.08555 0.08171 C 0.08568 0.08333 0.08568 0.08495 0.08581 0.08657 C 0.08581 0.08727 0.08594 0.08773 0.08594 0.08843 C 0.08594 0.08935 0.08607 0.09028 0.08607 0.0912 C 0.08633 0.09537 0.08607 0.09329 0.08659 0.09676 L 0.08685 0.09792 C 0.08698 0.09745 0.08711 0.09676 0.08737 0.09606 C 0.0875 0.0956 0.08763 0.09421 0.08763 0.09444 C 0.08776 0.09167 0.08776 0.08843 0.08802 0.08565 C 0.08802 0.08519 0.08815 0.08495 0.08815 0.08449 C 0.08828 0.0787 0.08789 0.07593 0.08855 0.07153 C 0.08855 0.07106 0.08868 0.07083 0.08868 0.0706 C 0.0892 0.06204 0.08894 0.06597 0.0892 0.05856 C 0.08933 0.05208 0.08933 0.04282 0.08959 0.03565 C 0.08959 0.03472 0.08972 0.03403 0.08972 0.0331 C 0.08998 0.02847 0.08972 0.03056 0.09011 0.02824 C 0.09011 0.02662 0.09024 0.025 0.09024 0.02338 C 0.09037 0.01944 0.09063 0.01875 0.09024 0.01551 C 0.09011 0.01435 0.09011 0.01505 0.08972 0.01366 C 0.08972 0.01343 0.08959 0.01319 0.08959 0.01273 C 0.08959 0.00926 0.08972 0.00556 0.08972 0.00208 C 0.08985 -0.00255 0.08985 -0.00718 0.09024 -0.01157 C 0.09037 -0.01204 0.09037 -0.0125 0.0905 -0.01273 C 0.0905 -0.01366 0.09063 -0.01435 0.09063 -0.01528 C 0.09063 -0.0162 0.09076 -0.01713 0.09076 -0.01806 C 0.09089 -0.01875 0.09089 -0.01921 0.09102 -0.01991 C 0.09102 -0.02222 0.09102 -0.02477 0.09115 -0.02708 C 0.09115 -0.02731 0.09141 -0.02755 0.09154 -0.02801 C 0.09219 -0.03056 0.09102 -0.02708 0.09206 -0.02986 C 0.09206 -0.03009 0.09219 -0.03032 0.09219 -0.03079 C 0.09219 -0.03843 0.09232 -0.03681 0.0918 -0.04051 C 0.0918 -0.04167 0.0918 -0.04259 0.09167 -0.04375 C 0.09167 -0.04421 0.09154 -0.04444 0.09154 -0.04491 C 0.09154 -0.05185 0.09167 -0.0588 0.0918 -0.06551 C 0.09206 -0.07176 0.0918 -0.06944 0.09219 -0.07292 C 0.09219 -0.07639 0.09232 -0.07986 0.09232 -0.0831 C 0.09245 -0.08704 0.09219 -0.09097 0.09258 -0.09468 C 0.09258 -0.09514 0.0931 -0.09444 0.09336 -0.09421 C 0.09388 -0.0912 0.09362 -0.09329 0.09323 -0.08727 C 0.09323 -0.08681 0.0931 -0.08611 0.0931 -0.08565 C 0.09297 -0.08495 0.09271 -0.08449 0.09258 -0.0838 C 0.09245 -0.0831 0.09245 -0.08264 0.09232 -0.08194 C 0.09232 -0.08148 0.09219 -0.08125 0.09219 -0.08079 C 0.09206 -0.07986 0.09206 -0.07917 0.09206 -0.07824 C 0.09193 -0.07755 0.09193 -0.07685 0.0918 -0.07616 C 0.09193 -0.07153 0.09193 -0.06713 0.09206 -0.0625 C 0.09206 -0.06204 0.09219 -0.06181 0.09219 -0.06134 C 0.09232 -0.05995 0.09219 -0.05856 0.09232 -0.05718 C 0.09245 -0.05602 0.09284 -0.05486 0.0931 -0.05347 C 0.0931 -0.05324 0.09323 -0.05278 0.09323 -0.05231 C 0.09349 -0.04931 0.09323 -0.05162 0.09362 -0.04838 C 0.09362 -0.04792 0.09375 -0.04745 0.09375 -0.04699 C 0.09388 -0.0463 0.09388 -0.04537 0.09388 -0.04468 C 0.0944 -0.03657 0.09375 -0.04722 0.09427 -0.0375 C 0.09427 -0.03634 0.09453 -0.03472 0.09466 -0.03356 C 0.09466 -0.03241 0.09493 -0.03009 0.09493 -0.02894 C 0.09506 -0.02685 0.09519 -0.02477 0.09532 -0.02269 C 0.09545 -0.01921 0.09558 -0.01481 0.09571 -0.01157 C 0.09558 -0.00556 0.09545 0.00046 0.09545 0.00625 C 0.09519 0.05394 0.09636 0.03681 0.09519 0.0544 C 0.09506 0.05718 0.09506 0.05995 0.09493 0.06273 C 0.09493 0.06458 0.0948 0.06644 0.0948 0.06829 C 0.0948 0.07593 0.0948 0.08333 0.09493 0.09097 C 0.09493 0.09167 0.09506 0.09259 0.09519 0.09329 C 0.09519 0.09444 0.09532 0.09606 0.09545 0.09699 C 0.09558 0.09745 0.09558 0.09769 0.09571 0.09792 C 0.09571 0.09838 0.09584 0.09884 0.09597 0.09884 C 0.09636 0.09931 0.09701 0.09954 0.09701 0.09977 C 0.09714 0.09884 0.09727 0.09838 0.0974 0.09769 C 0.09766 0.09583 0.09753 0.09676 0.09779 0.09491 C 0.09779 0.09421 0.09779 0.09329 0.09792 0.09236 C 0.09792 0.0919 0.09818 0.09144 0.09831 0.09097 C 0.09883 0.08819 0.09831 0.09005 0.09896 0.08773 C 0.09922 0.08264 0.09922 0.08287 0.09935 0.07569 C 0.09935 0.06481 0.09935 0.0537 0.09948 0.04282 C 0.09948 0.04213 0.09961 0.04167 0.09961 0.0412 C 0.09974 0.04051 0.09974 0.03981 0.09987 0.03912 C 0.09987 0.03843 0.1 0.03773 0.1 0.03727 C 0.10013 0.03495 0.10026 0.03056 0.10039 0.02847 C 0.10039 0.02639 0.10052 0.00486 0.10091 -0.00347 C 0.10091 -0.00463 0.10105 -0.00556 0.10105 -0.00671 C 0.10105 -0.0081 0.10118 -0.00972 0.10118 -0.01134 C 0.10131 -0.01227 0.10131 -0.01343 0.10144 -0.01435 C 0.10157 -0.01759 0.1017 -0.02245 0.1017 -0.02546 C 0.10183 -0.02963 0.10183 -0.03403 0.10196 -0.03819 C 0.10196 -0.03889 0.10209 -0.03958 0.10209 -0.04028 C 0.10222 -0.04398 0.10222 -0.04769 0.10222 -0.05139 C 0.10222 -0.05278 0.10222 -0.05417 0.10209 -0.05532 C 0.10196 -0.05602 0.1017 -0.05625 0.10157 -0.05671 C 0.10144 -0.05694 0.10144 -0.05741 0.10144 -0.05787 C 0.10144 -0.06782 0.10144 -0.07755 0.10157 -0.0875 C 0.10157 -0.08819 0.1017 -0.08889 0.1017 -0.08958 C 0.10209 -0.09468 0.1017 -0.09097 0.10209 -0.09468 C 0.10235 -0.09398 0.10261 -0.09398 0.10274 -0.09306 C 0.10287 -0.09282 0.10287 -0.09236 0.103 -0.09213 C 0.103 -0.09074 0.103 -0.08958 0.10313 -0.08819 C 0.10313 -0.08657 0.10326 -0.08495 0.10326 -0.0831 C 0.10339 -0.08218 0.10339 -0.08125 0.10352 -0.08009 C 0.10352 -0.07245 0.10365 -0.06481 0.10378 -0.05718 C 0.10378 -0.05579 0.10391 -0.05417 0.10404 -0.05255 C 0.10404 -0.05185 0.10443 -0.05 0.10456 -0.04954 C 0.10456 -0.04884 0.10456 -0.04792 0.10469 -0.04699 C 0.10469 -0.04653 0.10521 -0.04491 0.10521 -0.04468 C 0.10534 -0.04375 0.10534 -0.04306 0.1056 -0.04213 L 0.10573 -0.0412 L 0.10612 -0.03634 L 0.10625 -0.0338 C 0.10625 -0.03218 0.10638 -0.03032 0.10638 -0.02847 C 0.10638 -0.00417 0.10638 -0.00394 0.10612 0.01273 C 0.10599 0.02847 0.10599 0.04421 0.10586 0.05995 C 0.10586 0.06458 0.1056 0.07361 0.1056 0.07384 C 0.1056 0.0794 0.1056 0.08495 0.10573 0.09051 C 0.10573 0.0912 0.10586 0.0919 0.10586 0.09236 C 0.10599 0.09329 0.10586 0.09421 0.10612 0.09491 C 0.10625 0.09606 0.10664 0.09676 0.10716 0.09745 C 0.1073 0.09699 0.10743 0.09653 0.10769 0.09606 C 0.10782 0.0956 0.10795 0.09398 0.10795 0.09329 C 0.10808 0.09306 0.10808 0.09282 0.10821 0.09236 C 0.10834 0.09167 0.10834 0.09074 0.10847 0.09005 C 0.10899 0.08773 0.10873 0.08889 0.10899 0.08657 C 0.10912 0.08264 0.10899 0.07361 0.10938 0.06806 C 0.10938 0.06759 0.10951 0.06713 0.10951 0.06644 C 0.10964 0.06528 0.10977 0.06412 0.1099 0.06273 C 0.11016 0.06088 0.11003 0.06204 0.11029 0.05949 C 0.11016 0.05764 0.11016 0.05579 0.11003 0.05394 C 0.11003 0.05324 0.1099 0.05255 0.1099 0.05162 C 0.10977 0.05046 0.10977 0.04931 0.10977 0.04792 C 0.10977 0.04421 0.1099 0.04051 0.1099 0.03657 C 0.1099 0.03079 0.11003 0.02477 0.11003 0.01898 C 0.11016 0.01019 0.11003 0.01528 0.11042 0.01134 C 0.11042 0.01065 0.11055 0.00972 0.11055 0.00903 C 0.11055 0.0088 0.11068 0.00856 0.11081 0.0081 C 0.11081 0.00764 0.11081 0.00718 0.11094 0.00671 C 0.11107 0.00602 0.11133 0.00486 0.11133 0.00509 C 0.11133 0.00046 0.11159 -0.01481 0.11159 -0.01829 C 0.11159 -0.03889 0.11146 -0.05926 0.11146 -0.07986 C 0.11146 -0.08403 0.11146 -0.08796 0.11159 -0.09213 C 0.11159 -0.09259 0.11185 -0.09375 0.11185 -0.09352 L 0.11628 0.10231 L 0.12045 -0.09375 L 0.12409 0.10301 L 0.12696 0.00255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-0.12305 0.37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8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9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2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3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6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7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1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2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30664 -0.16759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6" y="-8380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" grpId="0" animBg="1"/>
      <p:bldP spid="2" grpId="1" animBg="1"/>
      <p:bldP spid="104" grpId="0" animBg="1"/>
      <p:bldP spid="104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图片 172">
            <a:extLst>
              <a:ext uri="{FF2B5EF4-FFF2-40B4-BE49-F238E27FC236}">
                <a16:creationId xmlns:a16="http://schemas.microsoft.com/office/drawing/2014/main" xmlns="" id="{AD99C230-5A7C-4690-BAA1-2F6ECF06F7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0901" y="2619314"/>
            <a:ext cx="3091513" cy="287517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BE6BF29-EE0C-4A5C-A7C6-9AAA6528D212}"/>
              </a:ext>
            </a:extLst>
          </p:cNvPr>
          <p:cNvSpPr/>
          <p:nvPr/>
        </p:nvSpPr>
        <p:spPr>
          <a:xfrm>
            <a:off x="0" y="2521422"/>
            <a:ext cx="4120412" cy="2926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xmlns="" id="{82B6A347-6284-4C61-863C-0F7F51D84187}"/>
              </a:ext>
            </a:extLst>
          </p:cNvPr>
          <p:cNvSpPr/>
          <p:nvPr/>
        </p:nvSpPr>
        <p:spPr>
          <a:xfrm>
            <a:off x="4129959" y="2517871"/>
            <a:ext cx="8031879" cy="293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5FE52BD-4E01-4BF8-8D70-168D700BBF29}"/>
              </a:ext>
            </a:extLst>
          </p:cNvPr>
          <p:cNvSpPr/>
          <p:nvPr/>
        </p:nvSpPr>
        <p:spPr>
          <a:xfrm>
            <a:off x="4158418" y="1943100"/>
            <a:ext cx="3183974" cy="4584700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868AE64-9A1E-47EA-A35F-4578E73FE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0329" y="2521423"/>
            <a:ext cx="16741649" cy="29946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FD9DD9C-76FD-42B2-B61D-68523DCD6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680" y="2619314"/>
            <a:ext cx="3010412" cy="28286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6346FA4E-C41B-4FB1-8495-86957A99C22F}"/>
              </a:ext>
            </a:extLst>
          </p:cNvPr>
          <p:cNvSpPr txBox="1"/>
          <p:nvPr/>
        </p:nvSpPr>
        <p:spPr>
          <a:xfrm>
            <a:off x="950144" y="1138732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Noise</a:t>
            </a:r>
            <a:endParaRPr lang="zh-CN" altLang="en-US" dirty="0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xmlns="" id="{343689AB-C01B-41F9-B84B-023704E7EAC1}"/>
              </a:ext>
            </a:extLst>
          </p:cNvPr>
          <p:cNvSpPr txBox="1"/>
          <p:nvPr/>
        </p:nvSpPr>
        <p:spPr>
          <a:xfrm>
            <a:off x="7512469" y="1097171"/>
            <a:ext cx="386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err="1"/>
              <a:t>LoRa</a:t>
            </a:r>
            <a:r>
              <a:rPr lang="en-US" altLang="zh-CN" dirty="0"/>
              <a:t> Chirp</a:t>
            </a:r>
            <a:endParaRPr lang="zh-CN" altLang="en-US" dirty="0"/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xmlns="" id="{4164EDA8-F222-4A19-A950-B71F2176644E}"/>
              </a:ext>
            </a:extLst>
          </p:cNvPr>
          <p:cNvSpPr>
            <a:spLocks noGrp="1"/>
          </p:cNvSpPr>
          <p:nvPr/>
        </p:nvSpPr>
        <p:spPr>
          <a:xfrm>
            <a:off x="4167966" y="1773546"/>
            <a:ext cx="3212432" cy="70970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Matching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xmlns="" id="{755BDAA4-DF26-4904-B2B5-02021CC47A96}"/>
              </a:ext>
            </a:extLst>
          </p:cNvPr>
          <p:cNvSpPr txBox="1"/>
          <p:nvPr/>
        </p:nvSpPr>
        <p:spPr>
          <a:xfrm>
            <a:off x="4287842" y="5617485"/>
            <a:ext cx="2896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Correlation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CEE5889-EB09-4E59-99CC-99214EEF20E7}"/>
              </a:ext>
            </a:extLst>
          </p:cNvPr>
          <p:cNvSpPr/>
          <p:nvPr/>
        </p:nvSpPr>
        <p:spPr>
          <a:xfrm>
            <a:off x="1537466" y="3536008"/>
            <a:ext cx="9086904" cy="1200329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Detecting the LoRa excitation sent from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transmitter </a:t>
            </a:r>
            <a:r>
              <a:rPr lang="en-US" altLang="zh-CN" sz="36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50m</a:t>
            </a:r>
            <a:r>
              <a:rPr lang="en-US" altLang="zh-CN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away.</a:t>
            </a:r>
            <a:endParaRPr lang="en-US" altLang="zh-TW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47">
            <a:extLst>
              <a:ext uri="{FF2B5EF4-FFF2-40B4-BE49-F238E27FC236}">
                <a16:creationId xmlns:a16="http://schemas.microsoft.com/office/drawing/2014/main" xmlns="" id="{94A00688-72B3-4DB0-ACAE-8CCE51B7290D}"/>
              </a:ext>
            </a:extLst>
          </p:cNvPr>
          <p:cNvSpPr/>
          <p:nvPr/>
        </p:nvSpPr>
        <p:spPr>
          <a:xfrm>
            <a:off x="0" y="0"/>
            <a:ext cx="12161838" cy="1037288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Detect The Commercial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Signal?</a:t>
            </a:r>
          </a:p>
        </p:txBody>
      </p:sp>
    </p:spTree>
    <p:extLst>
      <p:ext uri="{BB962C8B-B14F-4D97-AF65-F5344CB8AC3E}">
        <p14:creationId xmlns:p14="http://schemas.microsoft.com/office/powerpoint/2010/main" xmlns="" val="29799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2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5DCFF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BDBD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/>
      <p:bldP spid="178" grpId="0"/>
      <p:bldP spid="180" grpId="0" animBg="1"/>
      <p:bldP spid="183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47">
            <a:extLst>
              <a:ext uri="{FF2B5EF4-FFF2-40B4-BE49-F238E27FC236}">
                <a16:creationId xmlns:a16="http://schemas.microsoft.com/office/drawing/2014/main" xmlns="" id="{6C35C729-83A2-4727-8EBD-7EA59FE02A27}"/>
              </a:ext>
            </a:extLst>
          </p:cNvPr>
          <p:cNvSpPr/>
          <p:nvPr/>
        </p:nvSpPr>
        <p:spPr>
          <a:xfrm>
            <a:off x="-28185" y="-1"/>
            <a:ext cx="12190019" cy="1034100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Detect The Commercial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Signal?</a:t>
            </a: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xmlns="" id="{C30ABC51-CE4E-4807-9E74-C08548CAAF40}"/>
              </a:ext>
            </a:extLst>
          </p:cNvPr>
          <p:cNvCxnSpPr>
            <a:cxnSpLocks/>
          </p:cNvCxnSpPr>
          <p:nvPr/>
        </p:nvCxnSpPr>
        <p:spPr>
          <a:xfrm flipV="1">
            <a:off x="644629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xmlns="" id="{A070AC18-6D3F-4831-994C-538D6335A12A}"/>
              </a:ext>
            </a:extLst>
          </p:cNvPr>
          <p:cNvCxnSpPr>
            <a:cxnSpLocks/>
          </p:cNvCxnSpPr>
          <p:nvPr/>
        </p:nvCxnSpPr>
        <p:spPr>
          <a:xfrm flipV="1">
            <a:off x="1556215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xmlns="" id="{7875E435-790B-4A1F-A17C-80C3383F4057}"/>
              </a:ext>
            </a:extLst>
          </p:cNvPr>
          <p:cNvCxnSpPr>
            <a:cxnSpLocks/>
          </p:cNvCxnSpPr>
          <p:nvPr/>
        </p:nvCxnSpPr>
        <p:spPr>
          <a:xfrm flipV="1">
            <a:off x="2467800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xmlns="" id="{432AECDF-C9B3-434F-BE4A-3A2B9D82B987}"/>
              </a:ext>
            </a:extLst>
          </p:cNvPr>
          <p:cNvCxnSpPr>
            <a:cxnSpLocks/>
          </p:cNvCxnSpPr>
          <p:nvPr/>
        </p:nvCxnSpPr>
        <p:spPr>
          <a:xfrm flipV="1">
            <a:off x="3379385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xmlns="" id="{51435778-9820-4006-855A-2B44D8F5B743}"/>
              </a:ext>
            </a:extLst>
          </p:cNvPr>
          <p:cNvCxnSpPr>
            <a:cxnSpLocks/>
          </p:cNvCxnSpPr>
          <p:nvPr/>
        </p:nvCxnSpPr>
        <p:spPr>
          <a:xfrm flipV="1">
            <a:off x="4290970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xmlns="" id="{56BF5F51-E8E1-4ACD-9128-06BE522DEAFB}"/>
              </a:ext>
            </a:extLst>
          </p:cNvPr>
          <p:cNvCxnSpPr>
            <a:cxnSpLocks/>
          </p:cNvCxnSpPr>
          <p:nvPr/>
        </p:nvCxnSpPr>
        <p:spPr>
          <a:xfrm flipV="1">
            <a:off x="5202555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>
            <a:extLst>
              <a:ext uri="{FF2B5EF4-FFF2-40B4-BE49-F238E27FC236}">
                <a16:creationId xmlns:a16="http://schemas.microsoft.com/office/drawing/2014/main" xmlns="" id="{8D885B62-FDF8-412A-8C9F-9260D425A763}"/>
              </a:ext>
            </a:extLst>
          </p:cNvPr>
          <p:cNvCxnSpPr>
            <a:cxnSpLocks/>
          </p:cNvCxnSpPr>
          <p:nvPr/>
        </p:nvCxnSpPr>
        <p:spPr>
          <a:xfrm flipV="1">
            <a:off x="6114141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>
            <a:extLst>
              <a:ext uri="{FF2B5EF4-FFF2-40B4-BE49-F238E27FC236}">
                <a16:creationId xmlns:a16="http://schemas.microsoft.com/office/drawing/2014/main" xmlns="" id="{2E8E3EBC-DE08-4387-9DE6-198455F88276}"/>
              </a:ext>
            </a:extLst>
          </p:cNvPr>
          <p:cNvCxnSpPr>
            <a:cxnSpLocks/>
          </p:cNvCxnSpPr>
          <p:nvPr/>
        </p:nvCxnSpPr>
        <p:spPr>
          <a:xfrm flipV="1">
            <a:off x="7025726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xmlns="" id="{6099CC79-4349-480D-8FCF-E6A8566F2E31}"/>
              </a:ext>
            </a:extLst>
          </p:cNvPr>
          <p:cNvCxnSpPr>
            <a:cxnSpLocks/>
          </p:cNvCxnSpPr>
          <p:nvPr/>
        </p:nvCxnSpPr>
        <p:spPr>
          <a:xfrm flipV="1">
            <a:off x="7913049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xmlns="" id="{5AD638FE-2A97-4F29-89A6-048DC264E1B6}"/>
              </a:ext>
            </a:extLst>
          </p:cNvPr>
          <p:cNvCxnSpPr>
            <a:cxnSpLocks/>
          </p:cNvCxnSpPr>
          <p:nvPr/>
        </p:nvCxnSpPr>
        <p:spPr>
          <a:xfrm flipV="1">
            <a:off x="8824635" y="2997937"/>
            <a:ext cx="911585" cy="843534"/>
          </a:xfrm>
          <a:prstGeom prst="line">
            <a:avLst/>
          </a:prstGeom>
          <a:ln w="1270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图片 161" descr="图片包含 自然&#10;&#10;已生成高可信度的说明">
            <a:extLst>
              <a:ext uri="{FF2B5EF4-FFF2-40B4-BE49-F238E27FC236}">
                <a16:creationId xmlns:a16="http://schemas.microsoft.com/office/drawing/2014/main" xmlns="" id="{FA7A2565-3DE0-4824-A3EA-CCC12168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20130"/>
            <a:ext cx="12161838" cy="2537870"/>
          </a:xfrm>
          <a:prstGeom prst="rect">
            <a:avLst/>
          </a:prstGeom>
        </p:spPr>
      </p:pic>
      <p:sp>
        <p:nvSpPr>
          <p:cNvPr id="163" name="文本框 162">
            <a:extLst>
              <a:ext uri="{FF2B5EF4-FFF2-40B4-BE49-F238E27FC236}">
                <a16:creationId xmlns:a16="http://schemas.microsoft.com/office/drawing/2014/main" xmlns="" id="{0E6BBD4E-0A94-4541-9B1E-D936D9B8AA32}"/>
              </a:ext>
            </a:extLst>
          </p:cNvPr>
          <p:cNvSpPr txBox="1"/>
          <p:nvPr/>
        </p:nvSpPr>
        <p:spPr>
          <a:xfrm>
            <a:off x="10001655" y="1969228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Chirp </a:t>
            </a:r>
            <a:endParaRPr lang="zh-CN" altLang="en-US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xmlns="" id="{04A10F4F-0581-46B1-A2F0-E497FC345887}"/>
              </a:ext>
            </a:extLst>
          </p:cNvPr>
          <p:cNvSpPr txBox="1"/>
          <p:nvPr/>
        </p:nvSpPr>
        <p:spPr>
          <a:xfrm>
            <a:off x="10353978" y="2577792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xmlns="" id="{C2F0AC59-5902-46EC-A3A3-5FFBF5B94394}"/>
              </a:ext>
            </a:extLst>
          </p:cNvPr>
          <p:cNvSpPr txBox="1"/>
          <p:nvPr/>
        </p:nvSpPr>
        <p:spPr>
          <a:xfrm>
            <a:off x="10775755" y="2558007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xmlns="" id="{D2874F1C-08CF-4189-B05F-873788EEE5BA}"/>
              </a:ext>
            </a:extLst>
          </p:cNvPr>
          <p:cNvSpPr txBox="1"/>
          <p:nvPr/>
        </p:nvSpPr>
        <p:spPr>
          <a:xfrm>
            <a:off x="10803931" y="2555973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xmlns="" id="{E1F4C8A0-F2F8-4045-AEA6-CC53AEFA3CFF}"/>
              </a:ext>
            </a:extLst>
          </p:cNvPr>
          <p:cNvSpPr txBox="1"/>
          <p:nvPr/>
        </p:nvSpPr>
        <p:spPr>
          <a:xfrm>
            <a:off x="10818317" y="2556868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xmlns="" id="{F6A68B92-026E-4441-895E-543A829E2680}"/>
              </a:ext>
            </a:extLst>
          </p:cNvPr>
          <p:cNvSpPr txBox="1"/>
          <p:nvPr/>
        </p:nvSpPr>
        <p:spPr>
          <a:xfrm>
            <a:off x="10803931" y="2575759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xmlns="" id="{55F30F91-2AEB-41BB-AA15-DD9281CA7FE9}"/>
              </a:ext>
            </a:extLst>
          </p:cNvPr>
          <p:cNvSpPr txBox="1"/>
          <p:nvPr/>
        </p:nvSpPr>
        <p:spPr>
          <a:xfrm>
            <a:off x="10803931" y="2573725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8727FF9E-F947-4ECC-98C7-6DAD5EA09498}"/>
              </a:ext>
            </a:extLst>
          </p:cNvPr>
          <p:cNvSpPr txBox="1"/>
          <p:nvPr/>
        </p:nvSpPr>
        <p:spPr>
          <a:xfrm>
            <a:off x="10805873" y="2579153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xmlns="" id="{2D2A28EC-C53A-4C03-BF6C-78DD50543DB3}"/>
              </a:ext>
            </a:extLst>
          </p:cNvPr>
          <p:cNvSpPr txBox="1"/>
          <p:nvPr/>
        </p:nvSpPr>
        <p:spPr>
          <a:xfrm>
            <a:off x="10818317" y="2586913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9F778D63-499E-4523-AD22-106C590BE0B7}"/>
              </a:ext>
            </a:extLst>
          </p:cNvPr>
          <p:cNvSpPr txBox="1"/>
          <p:nvPr/>
        </p:nvSpPr>
        <p:spPr>
          <a:xfrm>
            <a:off x="10834287" y="2565965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xmlns="" id="{EF836987-259C-4BCE-A9FC-94193225DA22}"/>
              </a:ext>
            </a:extLst>
          </p:cNvPr>
          <p:cNvSpPr txBox="1"/>
          <p:nvPr/>
        </p:nvSpPr>
        <p:spPr>
          <a:xfrm>
            <a:off x="10834287" y="2576653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xmlns="" id="{E01AB712-F228-4292-A5C4-26DF0A8CA05A}"/>
              </a:ext>
            </a:extLst>
          </p:cNvPr>
          <p:cNvSpPr txBox="1"/>
          <p:nvPr/>
        </p:nvSpPr>
        <p:spPr>
          <a:xfrm>
            <a:off x="10834287" y="2571691"/>
            <a:ext cx="157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xmlns="" id="{AB3CD6FF-2319-4639-A5BF-ED2DD0CC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2" y="1429143"/>
            <a:ext cx="922914" cy="1002499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xmlns="" id="{800AD630-391A-4597-AACC-2AC467D48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86" y="1435287"/>
            <a:ext cx="922914" cy="1002499"/>
          </a:xfrm>
          <a:prstGeom prst="rect">
            <a:avLst/>
          </a:prstGeom>
        </p:spPr>
      </p:pic>
      <p:pic>
        <p:nvPicPr>
          <p:cNvPr id="151" name="图片 150">
            <a:extLst>
              <a:ext uri="{FF2B5EF4-FFF2-40B4-BE49-F238E27FC236}">
                <a16:creationId xmlns:a16="http://schemas.microsoft.com/office/drawing/2014/main" xmlns="" id="{958E0DD1-1553-4C86-A752-81645A9B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74" y="1441430"/>
            <a:ext cx="922914" cy="1002499"/>
          </a:xfrm>
          <a:prstGeom prst="rect">
            <a:avLst/>
          </a:prstGeom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xmlns="" id="{172489CC-6245-44D6-9745-C23BE0F4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679" y="1467979"/>
            <a:ext cx="922914" cy="1002499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xmlns="" id="{CDD3BC1B-791B-4470-988F-F1774674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642" y="1447573"/>
            <a:ext cx="922914" cy="1002499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xmlns="" id="{76FD7FB5-0B1D-49BE-8941-FE6682DE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31" y="1441430"/>
            <a:ext cx="922914" cy="1002499"/>
          </a:xfrm>
          <a:prstGeom prst="rect">
            <a:avLst/>
          </a:prstGeom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xmlns="" id="{2B271ED6-CB10-4930-B9D1-C9A9C5CB4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22" y="1441430"/>
            <a:ext cx="922914" cy="1002499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xmlns="" id="{5C1DFBB8-2773-4067-8578-2B606B5B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624" y="1462426"/>
            <a:ext cx="922914" cy="1002499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xmlns="" id="{17B12F17-98F8-4871-A843-A169FC57C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207" y="1465203"/>
            <a:ext cx="922914" cy="1002499"/>
          </a:xfrm>
          <a:prstGeom prst="rect">
            <a:avLst/>
          </a:prstGeom>
        </p:spPr>
      </p:pic>
      <p:pic>
        <p:nvPicPr>
          <p:cNvPr id="175" name="图片 174">
            <a:extLst>
              <a:ext uri="{FF2B5EF4-FFF2-40B4-BE49-F238E27FC236}">
                <a16:creationId xmlns:a16="http://schemas.microsoft.com/office/drawing/2014/main" xmlns="" id="{68E16AD0-C3AD-4B8A-AB40-807D43D11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73" y="1455279"/>
            <a:ext cx="922914" cy="1002499"/>
          </a:xfrm>
          <a:prstGeom prst="rect">
            <a:avLst/>
          </a:prstGeom>
        </p:spPr>
      </p:pic>
      <p:sp>
        <p:nvSpPr>
          <p:cNvPr id="181" name="矩形 180">
            <a:extLst>
              <a:ext uri="{FF2B5EF4-FFF2-40B4-BE49-F238E27FC236}">
                <a16:creationId xmlns:a16="http://schemas.microsoft.com/office/drawing/2014/main" xmlns="" id="{A554E2F9-0500-4444-A654-FA61322C6EF4}"/>
              </a:ext>
            </a:extLst>
          </p:cNvPr>
          <p:cNvSpPr/>
          <p:nvPr/>
        </p:nvSpPr>
        <p:spPr>
          <a:xfrm>
            <a:off x="408906" y="4150788"/>
            <a:ext cx="11344026" cy="270721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0" name="图片 179" descr="图片包含 自然&#10;&#10;已生成高可信度的说明">
            <a:extLst>
              <a:ext uri="{FF2B5EF4-FFF2-40B4-BE49-F238E27FC236}">
                <a16:creationId xmlns:a16="http://schemas.microsoft.com/office/drawing/2014/main" xmlns="" id="{F2E9EE4C-B98E-4447-AF2E-92128914D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441" t="13834" r="70625" b="26431"/>
          <a:stretch/>
        </p:blipFill>
        <p:spPr>
          <a:xfrm>
            <a:off x="1877931" y="4668253"/>
            <a:ext cx="1694610" cy="1515980"/>
          </a:xfrm>
          <a:prstGeom prst="rect">
            <a:avLst/>
          </a:prstGeom>
        </p:spPr>
      </p:pic>
      <p:pic>
        <p:nvPicPr>
          <p:cNvPr id="182" name="图片 181" descr="图片包含 自然&#10;&#10;已生成高可信度的说明">
            <a:extLst>
              <a:ext uri="{FF2B5EF4-FFF2-40B4-BE49-F238E27FC236}">
                <a16:creationId xmlns:a16="http://schemas.microsoft.com/office/drawing/2014/main" xmlns="" id="{0A9C2E2E-293A-4057-8461-B7F4ABFA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441" t="13834" r="70625" b="26431"/>
          <a:stretch/>
        </p:blipFill>
        <p:spPr>
          <a:xfrm>
            <a:off x="518002" y="2640070"/>
            <a:ext cx="9234262" cy="1515980"/>
          </a:xfrm>
          <a:prstGeom prst="rect">
            <a:avLst/>
          </a:prstGeom>
        </p:spPr>
      </p:pic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xmlns="" id="{A7CB8025-453C-46EB-B86F-34C21E1667E9}"/>
              </a:ext>
            </a:extLst>
          </p:cNvPr>
          <p:cNvSpPr>
            <a:spLocks noGrp="1"/>
          </p:cNvSpPr>
          <p:nvPr/>
        </p:nvSpPr>
        <p:spPr>
          <a:xfrm>
            <a:off x="2711294" y="1510670"/>
            <a:ext cx="4822810" cy="802333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4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Preamble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xmlns="" id="{A392F440-8DB9-4E10-B3E9-3E278DB5B8CD}"/>
              </a:ext>
            </a:extLst>
          </p:cNvPr>
          <p:cNvSpPr>
            <a:spLocks noGrp="1"/>
          </p:cNvSpPr>
          <p:nvPr/>
        </p:nvSpPr>
        <p:spPr>
          <a:xfrm>
            <a:off x="3185163" y="2616591"/>
            <a:ext cx="4822810" cy="1628707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4400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</a:t>
            </a:r>
          </a:p>
          <a:p>
            <a:pPr indent="0" algn="ctr">
              <a:buNone/>
            </a:pPr>
            <a:r>
              <a:rPr lang="en-US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Detected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06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4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4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6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6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6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6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7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7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7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7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8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8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8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8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9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69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-0.19922 0.2963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1" y="14815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7" dur="500" fill="hold"/>
                                        <p:tgtEl>
                                          <p:spTgt spid="182"/>
                                        </p:tgtEl>
                                      </p:cBhvr>
                                      <p:by x="18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81" grpId="0" animBg="1"/>
      <p:bldP spid="178" grpId="0" animBg="1"/>
      <p:bldP spid="178" grpId="1" animBg="1"/>
      <p:bldP spid="1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xmlns="" id="{61764A95-3FC7-4786-ADCF-6DF43DDF6319}"/>
              </a:ext>
            </a:extLst>
          </p:cNvPr>
          <p:cNvCxnSpPr>
            <a:cxnSpLocks/>
          </p:cNvCxnSpPr>
          <p:nvPr/>
        </p:nvCxnSpPr>
        <p:spPr>
          <a:xfrm>
            <a:off x="4034267" y="1847780"/>
            <a:ext cx="566479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xmlns="" id="{D05E56C3-109C-42FC-B5E5-5CAA2279830C}"/>
              </a:ext>
            </a:extLst>
          </p:cNvPr>
          <p:cNvCxnSpPr>
            <a:cxnSpLocks/>
          </p:cNvCxnSpPr>
          <p:nvPr/>
        </p:nvCxnSpPr>
        <p:spPr>
          <a:xfrm>
            <a:off x="4022596" y="1196835"/>
            <a:ext cx="5744880" cy="425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025BBEB-70A5-4586-9C2F-12D284B0C6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68898" y="2018351"/>
            <a:ext cx="3661958" cy="36961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6D1CD-BE15-4176-BE56-62220C9D637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B8715-3F43-47C7-B918-A0CA5B21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CD8F781-929A-4CC7-94D4-CC9550182722}"/>
              </a:ext>
            </a:extLst>
          </p:cNvPr>
          <p:cNvSpPr txBox="1"/>
          <p:nvPr/>
        </p:nvSpPr>
        <p:spPr>
          <a:xfrm>
            <a:off x="0" y="4900339"/>
            <a:ext cx="210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Sensor</a:t>
            </a:r>
            <a:endParaRPr lang="zh-CN" altLang="en-US" dirty="0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xmlns="" id="{987FA45B-400B-4A1A-AED7-C3BE07FF9761}"/>
              </a:ext>
            </a:extLst>
          </p:cNvPr>
          <p:cNvCxnSpPr>
            <a:cxnSpLocks/>
          </p:cNvCxnSpPr>
          <p:nvPr/>
        </p:nvCxnSpPr>
        <p:spPr>
          <a:xfrm flipV="1">
            <a:off x="4626676" y="3021357"/>
            <a:ext cx="1333029" cy="307063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xmlns="" id="{B5CA510B-E7A3-4286-819F-E1F67D59B3EB}"/>
              </a:ext>
            </a:extLst>
          </p:cNvPr>
          <p:cNvCxnSpPr>
            <a:cxnSpLocks/>
          </p:cNvCxnSpPr>
          <p:nvPr/>
        </p:nvCxnSpPr>
        <p:spPr>
          <a:xfrm rot="10800000">
            <a:off x="4626677" y="4409478"/>
            <a:ext cx="1333029" cy="395127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prstDash val="sysDash"/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xmlns="" id="{7F6C977A-08B3-4A1B-BF50-FC52E213A3AE}"/>
              </a:ext>
            </a:extLst>
          </p:cNvPr>
          <p:cNvCxnSpPr/>
          <p:nvPr/>
        </p:nvCxnSpPr>
        <p:spPr>
          <a:xfrm rot="5400000" flipH="1" flipV="1">
            <a:off x="6396110" y="2542156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xmlns="" id="{25D4179C-EE28-4312-95DE-6F6A97E519CA}"/>
              </a:ext>
            </a:extLst>
          </p:cNvPr>
          <p:cNvCxnSpPr/>
          <p:nvPr/>
        </p:nvCxnSpPr>
        <p:spPr>
          <a:xfrm rot="5400000" flipH="1" flipV="1">
            <a:off x="6433690" y="4322062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>
            <a:extLst>
              <a:ext uri="{FF2B5EF4-FFF2-40B4-BE49-F238E27FC236}">
                <a16:creationId xmlns:a16="http://schemas.microsoft.com/office/drawing/2014/main" xmlns="" id="{3EF85709-1888-480B-A0C5-EC593B3EA22E}"/>
              </a:ext>
            </a:extLst>
          </p:cNvPr>
          <p:cNvSpPr/>
          <p:nvPr/>
        </p:nvSpPr>
        <p:spPr>
          <a:xfrm rot="10800000">
            <a:off x="6772584" y="4019108"/>
            <a:ext cx="280619" cy="286256"/>
          </a:xfrm>
          <a:prstGeom prst="triangl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96EC6463-CFCE-4A94-934D-4742B5E309AF}"/>
              </a:ext>
            </a:extLst>
          </p:cNvPr>
          <p:cNvSpPr/>
          <p:nvPr/>
        </p:nvSpPr>
        <p:spPr>
          <a:xfrm rot="10800000">
            <a:off x="6735004" y="2281098"/>
            <a:ext cx="280619" cy="286256"/>
          </a:xfrm>
          <a:prstGeom prst="triangl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0E62BBE1-EE0D-4C51-B92C-A309D4911A8C}"/>
              </a:ext>
            </a:extLst>
          </p:cNvPr>
          <p:cNvGrpSpPr/>
          <p:nvPr/>
        </p:nvGrpSpPr>
        <p:grpSpPr>
          <a:xfrm>
            <a:off x="4582776" y="1189458"/>
            <a:ext cx="2284593" cy="661204"/>
            <a:chOff x="4594141" y="948158"/>
            <a:chExt cx="2290259" cy="661204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996E9080-1BD1-45AE-9665-7E411B367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7521" y="1115415"/>
              <a:ext cx="397216" cy="484516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12C266AB-51DB-429A-9912-77B78854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141" y="948158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xmlns="" id="{EF3656F3-44F6-40A1-8708-B54286A57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5744" y="948158"/>
              <a:ext cx="268194" cy="328298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xmlns="" id="{9DD8B938-4EE6-4012-9B66-68D535ECF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5027" y="1276456"/>
              <a:ext cx="260470" cy="332525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xmlns="" id="{11788A21-0CAF-4C14-83A9-4C09BDE7A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239" y="948158"/>
              <a:ext cx="374090" cy="494561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390B642C-907D-49BB-862F-DD38D832E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370" y="1435822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xmlns="" id="{ED667784-1219-4ABA-8071-0F35CFD01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4946" y="959785"/>
              <a:ext cx="559454" cy="646695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08E53493-29D8-46EC-A100-A033CA55DE8C}"/>
              </a:ext>
            </a:extLst>
          </p:cNvPr>
          <p:cNvSpPr txBox="1"/>
          <p:nvPr/>
        </p:nvSpPr>
        <p:spPr>
          <a:xfrm>
            <a:off x="1981979" y="3495240"/>
            <a:ext cx="403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xmlns="" id="{701500BB-210D-4368-806C-E43F87CE9543}"/>
              </a:ext>
            </a:extLst>
          </p:cNvPr>
          <p:cNvSpPr txBox="1"/>
          <p:nvPr/>
        </p:nvSpPr>
        <p:spPr>
          <a:xfrm>
            <a:off x="2425231" y="3268025"/>
            <a:ext cx="496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9E37502F-5FC0-433A-8A78-A871D19B2A7F}"/>
              </a:ext>
            </a:extLst>
          </p:cNvPr>
          <p:cNvSpPr txBox="1"/>
          <p:nvPr/>
        </p:nvSpPr>
        <p:spPr>
          <a:xfrm>
            <a:off x="2978524" y="3076572"/>
            <a:ext cx="60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A4F11680-205A-41BE-A0D0-96FA3AFBFED7}"/>
              </a:ext>
            </a:extLst>
          </p:cNvPr>
          <p:cNvSpPr txBox="1"/>
          <p:nvPr/>
        </p:nvSpPr>
        <p:spPr>
          <a:xfrm>
            <a:off x="3543128" y="3033575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1AC59F7F-615E-429B-8B53-B054FCF2EB0D}"/>
              </a:ext>
            </a:extLst>
          </p:cNvPr>
          <p:cNvSpPr txBox="1"/>
          <p:nvPr/>
        </p:nvSpPr>
        <p:spPr>
          <a:xfrm>
            <a:off x="3747909" y="3030840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334ADF66-7D8D-4059-AC6A-10BE19E73544}"/>
              </a:ext>
            </a:extLst>
          </p:cNvPr>
          <p:cNvSpPr txBox="1"/>
          <p:nvPr/>
        </p:nvSpPr>
        <p:spPr>
          <a:xfrm>
            <a:off x="3961437" y="3031748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0DD0D9ED-616E-47BB-92E6-3B30A49F00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16" t="62067" r="59030" b="3722"/>
          <a:stretch/>
        </p:blipFill>
        <p:spPr>
          <a:xfrm>
            <a:off x="1525835" y="1151170"/>
            <a:ext cx="1080295" cy="1275135"/>
          </a:xfrm>
          <a:prstGeom prst="rect">
            <a:avLst/>
          </a:prstGeom>
          <a:effectLst/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AA29B175-79A2-4A6E-BC17-C774D3304E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16" t="62067" r="59030" b="3722"/>
          <a:stretch/>
        </p:blipFill>
        <p:spPr>
          <a:xfrm>
            <a:off x="1530302" y="1147608"/>
            <a:ext cx="1080295" cy="1275135"/>
          </a:xfrm>
          <a:prstGeom prst="rect">
            <a:avLst/>
          </a:prstGeom>
          <a:effectLst>
            <a:glow rad="393700">
              <a:schemeClr val="accent6">
                <a:satMod val="175000"/>
                <a:alpha val="31000"/>
              </a:schemeClr>
            </a:glow>
          </a:effectLst>
        </p:spPr>
      </p:pic>
      <p:sp>
        <p:nvSpPr>
          <p:cNvPr id="83" name="椭圆 82">
            <a:extLst>
              <a:ext uri="{FF2B5EF4-FFF2-40B4-BE49-F238E27FC236}">
                <a16:creationId xmlns:a16="http://schemas.microsoft.com/office/drawing/2014/main" xmlns="" id="{E73D355E-8765-48D2-BE45-5F490684E0A9}"/>
              </a:ext>
            </a:extLst>
          </p:cNvPr>
          <p:cNvSpPr/>
          <p:nvPr/>
        </p:nvSpPr>
        <p:spPr>
          <a:xfrm>
            <a:off x="6283586" y="2946007"/>
            <a:ext cx="147588" cy="144260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xmlns="" id="{CAB54A8D-AF80-432F-9655-2DA0785371B7}"/>
              </a:ext>
            </a:extLst>
          </p:cNvPr>
          <p:cNvSpPr/>
          <p:nvPr/>
        </p:nvSpPr>
        <p:spPr>
          <a:xfrm>
            <a:off x="6316191" y="4729136"/>
            <a:ext cx="147588" cy="144260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84">
            <a:extLst>
              <a:ext uri="{FF2B5EF4-FFF2-40B4-BE49-F238E27FC236}">
                <a16:creationId xmlns:a16="http://schemas.microsoft.com/office/drawing/2014/main" xmlns="" id="{87524EE0-FBDF-4BEB-B152-2EC77022088A}"/>
              </a:ext>
            </a:extLst>
          </p:cNvPr>
          <p:cNvGrpSpPr/>
          <p:nvPr/>
        </p:nvGrpSpPr>
        <p:grpSpPr>
          <a:xfrm>
            <a:off x="6055513" y="3417007"/>
            <a:ext cx="379732" cy="433924"/>
            <a:chOff x="6921663" y="2641601"/>
            <a:chExt cx="380674" cy="433924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xmlns="" id="{EDEB5CDF-EF68-4638-8913-2D9FB45E7C0B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xmlns="" id="{03640F4B-CC4F-47FA-9FB7-5AFAEF72358C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xmlns="" id="{74F0CA64-05C0-4952-9405-243C8460CA04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xmlns="" id="{F127E2E6-16EF-4B6A-99DE-D4A2BF7008CF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89">
            <a:extLst>
              <a:ext uri="{FF2B5EF4-FFF2-40B4-BE49-F238E27FC236}">
                <a16:creationId xmlns:a16="http://schemas.microsoft.com/office/drawing/2014/main" xmlns="" id="{A601F64E-C849-4FF2-AD64-37C8480000B3}"/>
              </a:ext>
            </a:extLst>
          </p:cNvPr>
          <p:cNvGrpSpPr/>
          <p:nvPr/>
        </p:nvGrpSpPr>
        <p:grpSpPr>
          <a:xfrm>
            <a:off x="6080919" y="5141440"/>
            <a:ext cx="379732" cy="433924"/>
            <a:chOff x="6921663" y="2641601"/>
            <a:chExt cx="380674" cy="433924"/>
          </a:xfrm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xmlns="" id="{DAECAB45-10F4-4E9A-944C-DF9FAD62C300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xmlns="" id="{83F53DED-F52C-474F-9BD4-A62299C38DB9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xmlns="" id="{011E10DB-2F01-4DC4-B328-49E01C72B9BB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xmlns="" id="{E6DABCAC-ADA4-48C2-B636-62899D78F24B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xmlns="" id="{39C0B2FE-BE85-4F70-89DA-2770B1B6D116}"/>
              </a:ext>
            </a:extLst>
          </p:cNvPr>
          <p:cNvCxnSpPr>
            <a:cxnSpLocks/>
            <a:stCxn id="83" idx="4"/>
          </p:cNvCxnSpPr>
          <p:nvPr/>
        </p:nvCxnSpPr>
        <p:spPr>
          <a:xfrm flipH="1">
            <a:off x="6245378" y="3090267"/>
            <a:ext cx="112002" cy="333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xmlns="" id="{CCD4448D-BA87-4EFB-BC71-CCDF1C8C4A16}"/>
              </a:ext>
            </a:extLst>
          </p:cNvPr>
          <p:cNvCxnSpPr>
            <a:cxnSpLocks/>
            <a:stCxn id="84" idx="4"/>
          </p:cNvCxnSpPr>
          <p:nvPr/>
        </p:nvCxnSpPr>
        <p:spPr>
          <a:xfrm flipH="1">
            <a:off x="6270784" y="4873396"/>
            <a:ext cx="119200" cy="29374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xmlns="" id="{9FFBC5DA-E2A6-49B8-AD97-BFD960AC99FE}"/>
              </a:ext>
            </a:extLst>
          </p:cNvPr>
          <p:cNvSpPr>
            <a:spLocks noGrp="1"/>
          </p:cNvSpPr>
          <p:nvPr/>
        </p:nvSpPr>
        <p:spPr>
          <a:xfrm>
            <a:off x="8538698" y="2935386"/>
            <a:ext cx="2558986" cy="163662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</a:rPr>
              <a:t>WAKE UP THE </a:t>
            </a:r>
            <a:r>
              <a:rPr lang="en-US" b="1" dirty="0" smtClean="0">
                <a:solidFill>
                  <a:srgbClr val="FFFFFF"/>
                </a:solidFill>
              </a:rPr>
              <a:t>Modulation Block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xmlns="" id="{ED20FBA4-4889-472A-8581-C4F14E5B41AE}"/>
              </a:ext>
            </a:extLst>
          </p:cNvPr>
          <p:cNvCxnSpPr>
            <a:cxnSpLocks/>
          </p:cNvCxnSpPr>
          <p:nvPr/>
        </p:nvCxnSpPr>
        <p:spPr>
          <a:xfrm>
            <a:off x="6867369" y="1038860"/>
            <a:ext cx="0" cy="100489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47">
            <a:extLst>
              <a:ext uri="{FF2B5EF4-FFF2-40B4-BE49-F238E27FC236}">
                <a16:creationId xmlns:a16="http://schemas.microsoft.com/office/drawing/2014/main" xmlns="" id="{51612E9A-B7E6-422A-933D-F554D9C07475}"/>
              </a:ext>
            </a:extLst>
          </p:cNvPr>
          <p:cNvSpPr/>
          <p:nvPr/>
        </p:nvSpPr>
        <p:spPr>
          <a:xfrm>
            <a:off x="1" y="1"/>
            <a:ext cx="12161833" cy="750519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Carry Our Information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2288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5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25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49" grpId="0"/>
      <p:bldP spid="49" grpId="1"/>
      <p:bldP spid="51" grpId="0"/>
      <p:bldP spid="51" grpId="1"/>
      <p:bldP spid="43" grpId="0"/>
      <p:bldP spid="43" grpId="1"/>
      <p:bldP spid="44" grpId="0"/>
      <p:bldP spid="44" grpId="1"/>
      <p:bldP spid="45" grpId="0"/>
      <p:bldP spid="45" grpId="1"/>
      <p:bldP spid="10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图片包含 草, 天空, 户外, 高尔夫球&#10;&#10;已生成极高可信度的说明">
            <a:extLst>
              <a:ext uri="{FF2B5EF4-FFF2-40B4-BE49-F238E27FC236}">
                <a16:creationId xmlns:a16="http://schemas.microsoft.com/office/drawing/2014/main" xmlns="" id="{407D227E-F213-48AE-B8D1-A8D571168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61838" cy="6865938"/>
          </a:xfrm>
          <a:prstGeom prst="rect">
            <a:avLst/>
          </a:prstGeom>
        </p:spPr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xmlns="" id="{6A8F6813-B768-469C-A54E-7C4933A0BD01}"/>
              </a:ext>
            </a:extLst>
          </p:cNvPr>
          <p:cNvSpPr/>
          <p:nvPr/>
        </p:nvSpPr>
        <p:spPr>
          <a:xfrm>
            <a:off x="0" y="-7792"/>
            <a:ext cx="12161838" cy="7132405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E25673D-B7C7-4FB6-B2B9-18C1DF8949E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25879" y="1301750"/>
            <a:ext cx="4864735" cy="4608576"/>
          </a:xfrm>
          <a:prstGeom prst="rect">
            <a:avLst/>
          </a:prstGeom>
        </p:spPr>
      </p:pic>
      <p:pic>
        <p:nvPicPr>
          <p:cNvPr id="10" name="图片 9" descr="图片包含 顶部, 就坐, 餐桌&#10;&#10;已生成高可信度的说明">
            <a:extLst>
              <a:ext uri="{FF2B5EF4-FFF2-40B4-BE49-F238E27FC236}">
                <a16:creationId xmlns:a16="http://schemas.microsoft.com/office/drawing/2014/main" xmlns="" id="{22DC1C71-7AD0-4FB3-B67C-CC7976AE09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26521" b="48175" l="2222" r="23111">
                        <a14:foregroundMark x1="10667" y1="27494" x2="15111" y2="27737"/>
                        <a14:foregroundMark x1="10667" y1="27007" x2="9556" y2="27494"/>
                        <a14:foregroundMark x1="8222" y1="27251" x2="12667" y2="26521"/>
                        <a14:foregroundMark x1="8222" y1="46472" x2="15778" y2="46959"/>
                        <a14:foregroundMark x1="15778" y1="46959" x2="18667" y2="45985"/>
                        <a14:foregroundMark x1="11111" y1="47689" x2="13111" y2="48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401" r="73921" b="50000"/>
          <a:stretch/>
        </p:blipFill>
        <p:spPr>
          <a:xfrm rot="19080582">
            <a:off x="7046014" y="1954803"/>
            <a:ext cx="1396356" cy="1254996"/>
          </a:xfrm>
          <a:prstGeom prst="rect">
            <a:avLst/>
          </a:prstGeom>
          <a:effectLst/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8EE157FF-E444-4C9B-8136-EE9555DEE484}"/>
              </a:ext>
            </a:extLst>
          </p:cNvPr>
          <p:cNvSpPr/>
          <p:nvPr/>
        </p:nvSpPr>
        <p:spPr>
          <a:xfrm rot="21189020">
            <a:off x="6849588" y="1747904"/>
            <a:ext cx="1725344" cy="170304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grpSp>
        <p:nvGrpSpPr>
          <p:cNvPr id="2" name="组合 51">
            <a:extLst>
              <a:ext uri="{FF2B5EF4-FFF2-40B4-BE49-F238E27FC236}">
                <a16:creationId xmlns:a16="http://schemas.microsoft.com/office/drawing/2014/main" xmlns="" id="{E9975ECA-B9BB-47FE-B616-3FBD32BCE896}"/>
              </a:ext>
            </a:extLst>
          </p:cNvPr>
          <p:cNvGrpSpPr/>
          <p:nvPr/>
        </p:nvGrpSpPr>
        <p:grpSpPr>
          <a:xfrm>
            <a:off x="7729420" y="2647558"/>
            <a:ext cx="1778899" cy="26860"/>
            <a:chOff x="7747273" y="2762250"/>
            <a:chExt cx="1917427" cy="3228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xmlns="" id="{836227EB-1CB6-488D-8B92-7AA4859D5CF5}"/>
                </a:ext>
              </a:extLst>
            </p:cNvPr>
            <p:cNvCxnSpPr>
              <a:cxnSpLocks/>
            </p:cNvCxnSpPr>
            <p:nvPr/>
          </p:nvCxnSpPr>
          <p:spPr>
            <a:xfrm>
              <a:off x="8716834" y="2762250"/>
              <a:ext cx="947866" cy="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xmlns="" id="{9D030095-BDEE-4D3D-81FC-94587688E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273" y="2763441"/>
              <a:ext cx="969561" cy="2037"/>
            </a:xfrm>
            <a:prstGeom prst="line">
              <a:avLst/>
            </a:prstGeom>
            <a:ln w="38100" cap="rnd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52">
            <a:extLst>
              <a:ext uri="{FF2B5EF4-FFF2-40B4-BE49-F238E27FC236}">
                <a16:creationId xmlns:a16="http://schemas.microsoft.com/office/drawing/2014/main" xmlns="" id="{872D2C71-B988-47A5-A8EF-C64CD382A596}"/>
              </a:ext>
            </a:extLst>
          </p:cNvPr>
          <p:cNvGrpSpPr/>
          <p:nvPr/>
        </p:nvGrpSpPr>
        <p:grpSpPr>
          <a:xfrm>
            <a:off x="6787826" y="2657473"/>
            <a:ext cx="959012" cy="1105578"/>
            <a:chOff x="6804660" y="2771773"/>
            <a:chExt cx="961390" cy="1105578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5047D530-DF06-4336-8685-F35453A37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4660" y="3429000"/>
              <a:ext cx="402590" cy="448351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xmlns="" id="{302C18A0-06AE-4D74-9B24-2053F465980F}"/>
                </a:ext>
              </a:extLst>
            </p:cNvPr>
            <p:cNvCxnSpPr/>
            <p:nvPr/>
          </p:nvCxnSpPr>
          <p:spPr>
            <a:xfrm flipV="1">
              <a:off x="7207250" y="2771773"/>
              <a:ext cx="558800" cy="657227"/>
            </a:xfrm>
            <a:prstGeom prst="line">
              <a:avLst/>
            </a:prstGeom>
            <a:ln w="38100" cap="rnd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弧形 35">
            <a:extLst>
              <a:ext uri="{FF2B5EF4-FFF2-40B4-BE49-F238E27FC236}">
                <a16:creationId xmlns:a16="http://schemas.microsoft.com/office/drawing/2014/main" xmlns="" id="{656BA8ED-DFD2-46A0-B5AB-FE1E0225DBF1}"/>
              </a:ext>
            </a:extLst>
          </p:cNvPr>
          <p:cNvSpPr/>
          <p:nvPr/>
        </p:nvSpPr>
        <p:spPr>
          <a:xfrm rot="7945852">
            <a:off x="6716922" y="983842"/>
            <a:ext cx="2128689" cy="1979132"/>
          </a:xfrm>
          <a:prstGeom prst="arc">
            <a:avLst>
              <a:gd name="adj1" fmla="val 14004089"/>
              <a:gd name="adj2" fmla="val 19184214"/>
            </a:avLst>
          </a:prstGeom>
          <a:ln w="38100">
            <a:headEnd type="stealth" w="lg" len="lg"/>
          </a:ln>
          <a:effectLst>
            <a:glow rad="76200">
              <a:schemeClr val="accent5">
                <a:satMod val="175000"/>
                <a:alpha val="24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xmlns="" id="{52A1ECAD-A564-470F-9D5C-163CE44F55AA}"/>
              </a:ext>
            </a:extLst>
          </p:cNvPr>
          <p:cNvCxnSpPr/>
          <p:nvPr/>
        </p:nvCxnSpPr>
        <p:spPr>
          <a:xfrm flipH="1" flipV="1">
            <a:off x="7145080" y="1187451"/>
            <a:ext cx="601757" cy="147002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弧形 40">
            <a:extLst>
              <a:ext uri="{FF2B5EF4-FFF2-40B4-BE49-F238E27FC236}">
                <a16:creationId xmlns:a16="http://schemas.microsoft.com/office/drawing/2014/main" xmlns="" id="{E47E2ADC-E349-429B-8833-6CFC4FED4B58}"/>
              </a:ext>
            </a:extLst>
          </p:cNvPr>
          <p:cNvSpPr/>
          <p:nvPr/>
        </p:nvSpPr>
        <p:spPr>
          <a:xfrm rot="18209750">
            <a:off x="7053166" y="1546708"/>
            <a:ext cx="1008168" cy="864637"/>
          </a:xfrm>
          <a:prstGeom prst="arc">
            <a:avLst>
              <a:gd name="adj1" fmla="val 17687512"/>
              <a:gd name="adj2" fmla="val 2091222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529EE2B4-9318-4189-9B6D-1487B751CE60}"/>
              </a:ext>
            </a:extLst>
          </p:cNvPr>
          <p:cNvSpPr txBox="1"/>
          <p:nvPr/>
        </p:nvSpPr>
        <p:spPr>
          <a:xfrm rot="21099612">
            <a:off x="7336863" y="1189126"/>
            <a:ext cx="30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θ</a:t>
            </a:r>
            <a:endParaRPr lang="zh-CN" altLang="en-US" dirty="0">
              <a:solidFill>
                <a:schemeClr val="accent1"/>
              </a:solidFill>
            </a:endParaRPr>
          </a:p>
          <a:p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4" name="组合 50">
            <a:extLst>
              <a:ext uri="{FF2B5EF4-FFF2-40B4-BE49-F238E27FC236}">
                <a16:creationId xmlns:a16="http://schemas.microsoft.com/office/drawing/2014/main" xmlns="" id="{A0C3CB97-E7B7-4756-B378-13ED7BDA4C12}"/>
              </a:ext>
            </a:extLst>
          </p:cNvPr>
          <p:cNvGrpSpPr/>
          <p:nvPr/>
        </p:nvGrpSpPr>
        <p:grpSpPr>
          <a:xfrm>
            <a:off x="7729419" y="857251"/>
            <a:ext cx="17419" cy="1800224"/>
            <a:chOff x="7748588" y="971551"/>
            <a:chExt cx="17462" cy="1800224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9A186AC8-366F-4FF8-B49A-048FF8A04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6050" y="971551"/>
              <a:ext cx="0" cy="943102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xmlns="" id="{093124EE-90D3-430E-8A92-B715C0AE13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8588" y="1914653"/>
              <a:ext cx="17462" cy="857122"/>
            </a:xfrm>
            <a:prstGeom prst="line">
              <a:avLst/>
            </a:prstGeom>
            <a:ln w="38100" cap="rnd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A95EB88C-5A22-479D-AD25-D47FC0F0794D}"/>
              </a:ext>
            </a:extLst>
          </p:cNvPr>
          <p:cNvSpPr txBox="1"/>
          <p:nvPr/>
        </p:nvSpPr>
        <p:spPr>
          <a:xfrm>
            <a:off x="8892138" y="1922461"/>
            <a:ext cx="178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Accelerometer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图片 45" descr="图片包含 竞技运动, 高尔夫球, 运动, 软体动物&#10;&#10;已生成极高可信度的说明">
            <a:extLst>
              <a:ext uri="{FF2B5EF4-FFF2-40B4-BE49-F238E27FC236}">
                <a16:creationId xmlns:a16="http://schemas.microsoft.com/office/drawing/2014/main" xmlns="" id="{5AE64137-9991-40F1-8191-1893AAE3F5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8842" y="3031116"/>
            <a:ext cx="241151" cy="24174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8669FEAE-77D5-4F1D-8A3B-BB49D6864A02}"/>
              </a:ext>
            </a:extLst>
          </p:cNvPr>
          <p:cNvSpPr txBox="1"/>
          <p:nvPr/>
        </p:nvSpPr>
        <p:spPr>
          <a:xfrm>
            <a:off x="6006281" y="745745"/>
            <a:ext cx="1805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Angle sensor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6D7EBA8B-3D1D-4793-83C0-7467C06F9B3C}"/>
              </a:ext>
            </a:extLst>
          </p:cNvPr>
          <p:cNvSpPr txBox="1"/>
          <p:nvPr/>
        </p:nvSpPr>
        <p:spPr>
          <a:xfrm>
            <a:off x="4996681" y="2661783"/>
            <a:ext cx="201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Pressure Sensor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57775BEB-8AA4-4FF0-9845-DE14A6920D90}"/>
              </a:ext>
            </a:extLst>
          </p:cNvPr>
          <p:cNvSpPr/>
          <p:nvPr/>
        </p:nvSpPr>
        <p:spPr>
          <a:xfrm>
            <a:off x="4927628" y="2986086"/>
            <a:ext cx="22132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1"/>
                </a:solidFill>
                <a:effectLst/>
                <a:latin typeface="Abadi" panose="020B0604020202020204" pitchFamily="34" charset="0"/>
                <a:cs typeface="Arial" panose="020B0604020202020204" pitchFamily="34" charset="0"/>
              </a:rPr>
              <a:t>…1001101011…</a:t>
            </a:r>
            <a:endParaRPr lang="zh-CN" altLang="en-US" sz="1600" dirty="0">
              <a:ln w="0"/>
              <a:solidFill>
                <a:schemeClr val="accent1"/>
              </a:solidFill>
              <a:effectLst/>
              <a:latin typeface="Abadi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ADBC0A66-E19C-483E-85B7-6B03525D9DFE}"/>
              </a:ext>
            </a:extLst>
          </p:cNvPr>
          <p:cNvSpPr/>
          <p:nvPr/>
        </p:nvSpPr>
        <p:spPr>
          <a:xfrm>
            <a:off x="5702173" y="511323"/>
            <a:ext cx="22132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1"/>
                </a:solidFill>
                <a:effectLst/>
                <a:latin typeface="Abadi" panose="020B0604020202020204" pitchFamily="34" charset="0"/>
                <a:cs typeface="Arial" panose="020B0604020202020204" pitchFamily="34" charset="0"/>
              </a:rPr>
              <a:t>…1111000101…</a:t>
            </a:r>
            <a:endParaRPr lang="zh-CN" altLang="en-US" sz="1600" dirty="0">
              <a:ln w="0"/>
              <a:solidFill>
                <a:schemeClr val="accent1"/>
              </a:solidFill>
              <a:effectLst/>
              <a:latin typeface="Abadi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D4C964E7-95ED-4123-8563-71CC0DEF6E4E}"/>
              </a:ext>
            </a:extLst>
          </p:cNvPr>
          <p:cNvSpPr/>
          <p:nvPr/>
        </p:nvSpPr>
        <p:spPr>
          <a:xfrm>
            <a:off x="8637717" y="2218454"/>
            <a:ext cx="22132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1"/>
                </a:solidFill>
                <a:effectLst/>
                <a:latin typeface="Abadi" panose="020B0604020202020204" pitchFamily="34" charset="0"/>
                <a:cs typeface="Arial" panose="020B0604020202020204" pitchFamily="34" charset="0"/>
              </a:rPr>
              <a:t>…1000110111…</a:t>
            </a:r>
            <a:endParaRPr lang="zh-CN" altLang="en-US" sz="1600" dirty="0">
              <a:ln w="0"/>
              <a:solidFill>
                <a:schemeClr val="accent1"/>
              </a:solidFill>
              <a:effectLst/>
              <a:latin typeface="Abadi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图片 67" descr="图片包含 竞技运动, 高尔夫球, 运动, 软体动物&#10;&#10;已生成极高可信度的说明">
            <a:extLst>
              <a:ext uri="{FF2B5EF4-FFF2-40B4-BE49-F238E27FC236}">
                <a16:creationId xmlns:a16="http://schemas.microsoft.com/office/drawing/2014/main" xmlns="" id="{8F0649CF-316A-47F3-BC98-9AADA6AB33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38246" y="2457978"/>
            <a:ext cx="377199" cy="378134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xmlns="" id="{214FFCFD-A48B-43FF-B67E-6BF3FCA069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388" y="2836936"/>
            <a:ext cx="138706" cy="12833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03CF9B12-4C31-49B7-9A73-4D99DABF07E1}"/>
              </a:ext>
            </a:extLst>
          </p:cNvPr>
          <p:cNvSpPr/>
          <p:nvPr/>
        </p:nvSpPr>
        <p:spPr>
          <a:xfrm>
            <a:off x="10606746" y="4598499"/>
            <a:ext cx="100767" cy="11164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D30732FD-AEA9-4427-9B86-8541FD9D2F07}"/>
              </a:ext>
            </a:extLst>
          </p:cNvPr>
          <p:cNvSpPr txBox="1"/>
          <p:nvPr/>
        </p:nvSpPr>
        <p:spPr>
          <a:xfrm>
            <a:off x="9796673" y="4847350"/>
            <a:ext cx="109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xmlns="" id="{FA7E6FE1-790C-4430-A453-247F947AD4CE}"/>
              </a:ext>
            </a:extLst>
          </p:cNvPr>
          <p:cNvSpPr/>
          <p:nvPr/>
        </p:nvSpPr>
        <p:spPr>
          <a:xfrm>
            <a:off x="9227993" y="5074214"/>
            <a:ext cx="22132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1"/>
                </a:solidFill>
                <a:effectLst/>
                <a:latin typeface="Abadi" panose="020B0604020202020204" pitchFamily="34" charset="0"/>
                <a:cs typeface="Arial" panose="020B0604020202020204" pitchFamily="34" charset="0"/>
              </a:rPr>
              <a:t>…101110101101…</a:t>
            </a:r>
            <a:endParaRPr lang="zh-CN" altLang="en-US" sz="1600" dirty="0">
              <a:ln w="0"/>
              <a:solidFill>
                <a:schemeClr val="accent1"/>
              </a:solidFill>
              <a:effectLst/>
              <a:latin typeface="Abadi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xmlns="" id="{C6B0140D-B4F8-48AC-B4A6-A5B22FEF9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7901" y="2732312"/>
            <a:ext cx="2098822" cy="777968"/>
          </a:xfrm>
          <a:prstGeom prst="rect">
            <a:avLst/>
          </a:prstGeom>
          <a:noFill/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xmlns="" id="{1E106920-5A0C-4838-B0E0-DD72A1370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4213" y="319005"/>
            <a:ext cx="1603999" cy="594553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xmlns="" id="{3D1B2212-CDD1-43CB-B2E6-DB70EF75C7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3259" y="2079967"/>
            <a:ext cx="1603999" cy="594553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xmlns="" id="{03F90E20-A9AA-4689-8A39-24AE6F4CA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905" y="4930854"/>
            <a:ext cx="1603999" cy="594553"/>
          </a:xfrm>
          <a:prstGeom prst="rect">
            <a:avLst/>
          </a:prstGeom>
          <a:noFill/>
        </p:spPr>
      </p:pic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xmlns="" id="{AA4E40A1-7158-4034-BAA4-677259A336C5}"/>
              </a:ext>
            </a:extLst>
          </p:cNvPr>
          <p:cNvSpPr txBox="1">
            <a:spLocks/>
          </p:cNvSpPr>
          <p:nvPr/>
        </p:nvSpPr>
        <p:spPr>
          <a:xfrm>
            <a:off x="0" y="5838353"/>
            <a:ext cx="12161838" cy="104081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 defTabSz="457200">
              <a:defRPr sz="4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457200">
              <a:defRPr>
                <a:solidFill>
                  <a:schemeClr val="lt1"/>
                </a:solidFill>
              </a:defRPr>
            </a:lvl2pPr>
            <a:lvl3pPr defTabSz="457200">
              <a:defRPr>
                <a:solidFill>
                  <a:schemeClr val="lt1"/>
                </a:solidFill>
              </a:defRPr>
            </a:lvl3pPr>
            <a:lvl4pPr defTabSz="457200">
              <a:defRPr>
                <a:solidFill>
                  <a:schemeClr val="lt1"/>
                </a:solidFill>
              </a:defRPr>
            </a:lvl4pPr>
            <a:lvl5pPr defTabSz="457200">
              <a:defRPr>
                <a:solidFill>
                  <a:schemeClr val="lt1"/>
                </a:solidFill>
              </a:defRPr>
            </a:lvl5pPr>
            <a:lvl6pPr defTabSz="457200">
              <a:defRPr>
                <a:solidFill>
                  <a:schemeClr val="lt1"/>
                </a:solidFill>
              </a:defRPr>
            </a:lvl6pPr>
            <a:lvl7pPr defTabSz="457200">
              <a:defRPr>
                <a:solidFill>
                  <a:schemeClr val="lt1"/>
                </a:solidFill>
              </a:defRPr>
            </a:lvl7pPr>
            <a:lvl8pPr defTabSz="457200">
              <a:defRPr>
                <a:solidFill>
                  <a:schemeClr val="lt1"/>
                </a:solidFill>
              </a:defRPr>
            </a:lvl8pPr>
            <a:lvl9pPr defTabSz="4572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4800" dirty="0"/>
              <a:t>Intelligent </a:t>
            </a:r>
            <a:r>
              <a:rPr lang="en-US" altLang="zh-CN" sz="4800"/>
              <a:t>Sports Training</a:t>
            </a:r>
            <a:endParaRPr lang="en-US" altLang="zh-CN" sz="4800" dirty="0"/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717230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69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08646 -0.06921 C 0.10534 -0.0838 0.13256 -0.0963 0.1625 -0.10278 C 0.19623 -0.10995 0.22422 -0.10903 0.24375 -0.10347 L 0.33777 -0.07361 " pathEditMode="relative" rAng="21180000" ptsTypes="AAAAA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-701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162 L 0.07656 0.04768 C 0.09218 0.05694 0.11367 0.07824 0.13489 0.10347 C 0.15872 0.13287 0.17773 0.15972 0.18815 0.18194 L 0.2427 0.28819 " pathEditMode="relative" rAng="2040000" ptsTypes="AAAAA">
                                      <p:cBhvr>
                                        <p:cTn id="9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1256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1644 L 3.54167E-6 -0.01574 C -0.00313 -0.01528 -0.00599 -0.01389 -0.00899 -0.01273 C -0.01107 -0.01181 -0.01901 -0.01088 -0.02084 -0.01019 C -0.02383 -0.00972 -0.02631 -0.0088 -0.02891 -0.00834 C -0.03138 -0.00764 -0.03386 -0.00764 -0.03607 -0.00672 C -0.0418 -0.00579 -0.0474 -0.00324 -0.05287 -0.00209 L -0.07136 0.00139 L -0.07852 0.00231 L -0.09844 0.00602 C -0.10352 0.00694 -0.1086 0.00694 -0.11368 0.00741 C -0.11993 0.00787 -0.12591 0.00949 -0.1319 0.00949 C -0.13633 0.00995 -0.14063 0.01041 -0.1448 0.01111 L -0.20248 0.01366 L -0.2543 0.01111 C -0.25821 0.01041 -0.26172 0.00949 -0.2655 0.00856 C -0.27162 0.00741 -0.27787 0.00648 -0.28386 0.00486 C -0.29818 0.00139 -0.28047 0.00602 -0.29271 0.00231 C -0.29427 0.00231 -0.29597 0.00185 -0.29753 0.00139 C -0.30013 0.00092 -0.303 0.00092 -0.30547 0.00046 C -0.30873 -0.00023 -0.31328 -0.00116 -0.31667 -0.00209 C -0.31784 -0.00209 -0.31888 -0.00324 -0.31993 -0.00324 C -0.32149 -0.00371 -0.32318 -0.00371 -0.32461 -0.00463 C -0.32578 -0.00463 -0.32683 -0.00509 -0.32787 -0.00579 C -0.33047 -0.00672 -0.33321 -0.00718 -0.33581 -0.00834 C -0.33685 -0.00834 -0.3375 -0.0088 -0.33828 -0.00926 C -0.33933 -0.00972 -0.3405 -0.00972 -0.34141 -0.01019 C -0.34961 -0.01389 -0.33711 -0.00926 -0.34701 -0.01273 C -0.34857 -0.01435 -0.35013 -0.01644 -0.35183 -0.01736 C -0.35508 -0.01945 -0.35352 -0.01783 -0.35651 -0.02084 C -0.35703 -0.02246 -0.35756 -0.02384 -0.35821 -0.02454 C -0.35977 -0.02639 -0.36198 -0.02709 -0.36302 -0.02963 C -0.36381 -0.03102 -0.36459 -0.03264 -0.3655 -0.03403 C -0.36758 -0.03704 -0.37019 -0.04028 -0.37175 -0.04375 C -0.37565 -0.05232 -0.3737 -0.04884 -0.37735 -0.0544 C -0.378 -0.05741 -0.37826 -0.05903 -0.37969 -0.06134 C -0.37995 -0.06134 -0.38021 -0.06134 -0.38047 -0.06134 L -0.38047 -0.06088 " pathEditMode="relative" rAng="0" ptsTypes="AAAAAAAAAAAAAAAAAAAAAAAAAAAAAAAAAAAAAA">
                                      <p:cBhvr>
                                        <p:cTn id="1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3" y="-74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7" dur="1000" fill="hold"/>
                                        <p:tgtEl>
                                          <p:spTgt spid="9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-1.875E-6 0.00024 C -0.03502 -0.00046 -0.06992 -0.00208 -0.10482 -0.00185 C -0.11549 -0.00185 -0.12669 -0.00277 -0.13672 0.00116 C -0.1582 0.0088 -0.27682 0.06088 -0.30833 0.0838 C -0.33528 0.10325 -0.37148 0.13727 -0.39179 0.17038 C -0.39583 0.17686 -0.39791 0.1845 -0.40078 0.19167 C -0.40117 0.1926 -0.40117 0.19375 -0.40156 0.19468 C -0.40742 0.20625 -0.41393 0.2176 -0.41966 0.22917 C -0.42291 0.23588 -0.43203 0.25973 -0.43346 0.26389 C -0.43568 0.26991 -0.43763 0.27593 -0.43919 0.28218 C -0.4401 0.28473 -0.43997 0.2875 -0.44088 0.28982 C -0.44153 0.29121 -0.44401 0.29283 -0.44401 0.29329 L -0.44401 0.29283 " pathEditMode="relative" rAng="0" ptsTypes="AAAAAAAAAAAAAA">
                                      <p:cBhvr>
                                        <p:cTn id="1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01" y="14560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1000" fill="hold"/>
                                        <p:tgtEl>
                                          <p:spTgt spid="9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1134 L -2.08333E-6 -0.01111 C -0.00651 -0.0125 -0.01263 -0.01389 -0.01914 -0.01482 L -0.23945 -0.03843 C -0.42409 -0.02847 -0.40612 -0.03797 -0.5681 0.00046 C -0.5888 0.00532 -0.60716 0.01296 -0.62656 0.01967 C -0.63255 0.02153 -0.6388 0.02338 -0.64388 0.02592 C -0.65091 0.0294 -0.65599 0.03379 -0.66211 0.03773 C -0.66367 0.03866 -0.6651 0.03935 -0.66692 0.04004 C -0.66914 0.0412 -0.67161 0.04143 -0.67396 0.04213 C -0.67474 0.04259 -0.67565 0.04305 -0.6763 0.04352 C -0.67695 0.04398 -0.67721 0.04467 -0.67786 0.04514 C -0.68021 0.04629 -0.68073 0.04606 -0.68255 0.04606 L -0.68255 0.04629 " pathEditMode="relative" rAng="0" ptsTypes="AAAAAAAAAAAAAA">
                                      <p:cBhvr>
                                        <p:cTn id="14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28" y="1528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9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0046 C -0.028 -0.02014 0.00026 -0.00185 -0.01901 -0.01065 C -0.03516 -0.01829 -0.01368 -0.01088 -0.03399 -0.02315 C -0.03685 -0.025 -0.03985 -0.02454 -0.04258 -0.02523 C -0.04987 -0.02824 -0.0569 -0.03102 -0.06394 -0.0338 C -0.06745 -0.03519 -0.07071 -0.03773 -0.07409 -0.03797 L -0.08594 -0.04005 C -0.09258 -0.04352 -0.09909 -0.04815 -0.1056 -0.0507 C -0.10964 -0.05232 -0.11368 -0.05209 -0.11745 -0.05278 C -0.12578 -0.05463 -0.12982 -0.05486 -0.13802 -0.05903 C -0.14519 -0.06297 -0.15222 -0.06898 -0.15925 -0.07176 C -0.16641 -0.07454 -0.1737 -0.07523 -0.18047 -0.0801 C -0.19258 -0.08935 -0.18894 -0.08681 -0.20417 -0.09491 C -0.20703 -0.09676 -0.21003 -0.09746 -0.21289 -0.09908 C -0.21563 -0.10093 -0.2181 -0.1044 -0.22071 -0.10556 C -0.22331 -0.10695 -0.2362 -0.11088 -0.24037 -0.11181 C -0.24232 -0.1132 -0.24414 -0.11528 -0.24597 -0.11597 C -0.25547 -0.1213 -0.25573 -0.11991 -0.26485 -0.12246 C -0.27266 -0.12477 -0.26797 -0.12385 -0.27435 -0.12662 C -0.27618 -0.12778 -0.27813 -0.12801 -0.27982 -0.12871 C -0.28308 -0.1301 -0.2862 -0.13125 -0.28933 -0.13287 C -0.30638 -0.14445 -0.28503 -0.13079 -0.30183 -0.13935 C -0.30417 -0.14074 -0.30612 -0.14283 -0.30821 -0.14352 C -0.31159 -0.14491 -0.31511 -0.14491 -0.31849 -0.1456 C -0.32058 -0.1463 -0.32214 -0.14746 -0.32409 -0.14769 L -0.33021 -0.14977 L -0.33581 -0.15185 L -0.34206 -0.15417 L -0.34766 -0.15625 C -0.34974 -0.15718 -0.35196 -0.15764 -0.35391 -0.15834 C -0.37357 -0.16713 -0.35938 -0.1632 -0.37592 -0.16667 C -0.37722 -0.16806 -0.37865 -0.17014 -0.37995 -0.17084 C -0.3849 -0.17385 -0.39493 -0.17732 -0.39493 -0.17685 C -0.39623 -0.17871 -0.39753 -0.18079 -0.39883 -0.18148 C -0.4056 -0.18611 -0.40586 -0.18079 -0.41381 -0.18773 C -0.41615 -0.18982 -0.41862 -0.19213 -0.42084 -0.19422 C -0.42279 -0.1963 -0.42461 -0.19954 -0.42644 -0.20047 C -0.42904 -0.20232 -0.43164 -0.20185 -0.43425 -0.20255 C -0.43907 -0.20787 -0.43894 -0.20834 -0.44453 -0.21111 C -0.44584 -0.21181 -0.44727 -0.2125 -0.44844 -0.2132 C -0.44987 -0.21459 -0.45105 -0.21667 -0.45235 -0.21736 C -0.4543 -0.21875 -0.45625 -0.21875 -0.45795 -0.21945 C -0.46875 -0.22547 -0.46524 -0.225 -0.47292 -0.22801 C -0.475 -0.22894 -0.48243 -0.23102 -0.48477 -0.23218 C -0.48698 -0.23357 -0.48894 -0.23519 -0.49102 -0.23635 C -0.4931 -0.2375 -0.49532 -0.23773 -0.49727 -0.23843 C -0.49961 -0.23982 -0.50157 -0.24167 -0.50365 -0.2426 C -0.50651 -0.24445 -0.50938 -0.24584 -0.51224 -0.24699 C -0.51628 -0.24861 -0.52292 -0.25047 -0.52644 -0.25116 C -0.52826 -0.25255 -0.53021 -0.25463 -0.53203 -0.25533 C -0.53425 -0.25672 -0.54467 -0.25926 -0.54623 -0.25949 C -0.56328 -0.27107 -0.54193 -0.25741 -0.55873 -0.26597 C -0.56107 -0.26736 -0.56302 -0.26945 -0.56511 -0.27014 C -0.56875 -0.27222 -0.5724 -0.27292 -0.57618 -0.27431 C -0.58034 -0.27778 -0.58451 -0.28218 -0.58868 -0.28496 C -0.60899 -0.29815 -0.62904 -0.31204 -0.64935 -0.32292 C -0.65078 -0.32361 -0.65222 -0.32431 -0.65339 -0.325 C -0.6543 -0.3257 -0.65495 -0.32685 -0.65573 -0.32709 C -0.65938 -0.32963 -0.66302 -0.33172 -0.6668 -0.33334 C -0.6681 -0.33449 -0.66953 -0.33449 -0.67071 -0.33565 C -0.67305 -0.33773 -0.67383 -0.33866 -0.67618 -0.33982 C -0.67904 -0.34144 -0.68217 -0.3426 -0.6849 -0.34398 C -0.68581 -0.34468 -0.68646 -0.34584 -0.68724 -0.34607 C -0.68881 -0.34722 -0.6905 -0.34746 -0.69193 -0.34815 C -0.69284 -0.34885 -0.69349 -0.35 -0.69427 -0.35023 C -0.69649 -0.35139 -0.69857 -0.35162 -0.70065 -0.35232 C -0.70599 -0.35741 -0.69948 -0.35162 -0.70769 -0.35672 C -0.7086 -0.35741 -0.70925 -0.35834 -0.71016 -0.3588 C -0.72097 -0.3669 -0.71224 -0.35949 -0.7211 -0.36713 C -0.72409 -0.36991 -0.72279 -0.36852 -0.725 -0.3713 L -0.725 -0.37107 " pathEditMode="relative" rAng="0" ptsTypes="AAAAAAAAAAAAAAAAAAAAAAAAAAAAAAAAAAAAAAAAAAAAAAAAAAAAAAAAAAAAAAAAAAAAAAAA">
                                      <p:cBhvr>
                                        <p:cTn id="1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50" y="-18542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9" dur="1000" fill="hold"/>
                                        <p:tgtEl>
                                          <p:spTgt spid="9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3" grpId="0" animBg="1"/>
      <p:bldP spid="33" grpId="1" animBg="1"/>
      <p:bldP spid="36" grpId="0" animBg="1"/>
      <p:bldP spid="36" grpId="1" animBg="1"/>
      <p:bldP spid="41" grpId="0" animBg="1"/>
      <p:bldP spid="41" grpId="1" animBg="1"/>
      <p:bldP spid="42" grpId="0"/>
      <p:bldP spid="42" grpId="1"/>
      <p:bldP spid="44" grpId="0"/>
      <p:bldP spid="44" grpId="1"/>
      <p:bldP spid="47" grpId="0"/>
      <p:bldP spid="47" grpId="1"/>
      <p:bldP spid="50" grpId="0"/>
      <p:bldP spid="50" grpId="1"/>
      <p:bldP spid="56" grpId="0"/>
      <p:bldP spid="56" grpId="1"/>
      <p:bldP spid="57" grpId="0"/>
      <p:bldP spid="57" grpId="1"/>
      <p:bldP spid="58" grpId="0"/>
      <p:bldP spid="58" grpId="1"/>
      <p:bldP spid="75" grpId="0" animBg="1"/>
      <p:bldP spid="75" grpId="1" animBg="1"/>
      <p:bldP spid="76" grpId="0"/>
      <p:bldP spid="76" grpId="1"/>
      <p:bldP spid="77" grpId="0"/>
      <p:bldP spid="77" grpId="1"/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85471E56-E002-46A2-A738-17AA2615E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4" t="2356" r="50861" b="16236"/>
          <a:stretch/>
        </p:blipFill>
        <p:spPr>
          <a:xfrm>
            <a:off x="918344" y="982919"/>
            <a:ext cx="2512474" cy="6032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93" name="直接连接符 192">
            <a:extLst>
              <a:ext uri="{FF2B5EF4-FFF2-40B4-BE49-F238E27FC236}">
                <a16:creationId xmlns:a16="http://schemas.microsoft.com/office/drawing/2014/main" xmlns="" id="{7CEC551C-C53A-4F40-992D-5B1F2F61F5D6}"/>
              </a:ext>
            </a:extLst>
          </p:cNvPr>
          <p:cNvCxnSpPr>
            <a:cxnSpLocks/>
          </p:cNvCxnSpPr>
          <p:nvPr/>
        </p:nvCxnSpPr>
        <p:spPr>
          <a:xfrm>
            <a:off x="4034267" y="1847780"/>
            <a:ext cx="566479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xmlns="" id="{864516EA-6E0B-46ED-9715-6A9CE16F9A69}"/>
              </a:ext>
            </a:extLst>
          </p:cNvPr>
          <p:cNvCxnSpPr>
            <a:cxnSpLocks/>
          </p:cNvCxnSpPr>
          <p:nvPr/>
        </p:nvCxnSpPr>
        <p:spPr>
          <a:xfrm>
            <a:off x="4022596" y="1196835"/>
            <a:ext cx="5744880" cy="425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xmlns="" id="{34E4AC75-C646-4D9C-B8E8-E5CC6B46D871}"/>
              </a:ext>
            </a:extLst>
          </p:cNvPr>
          <p:cNvCxnSpPr>
            <a:cxnSpLocks/>
          </p:cNvCxnSpPr>
          <p:nvPr/>
        </p:nvCxnSpPr>
        <p:spPr>
          <a:xfrm flipV="1">
            <a:off x="6305357" y="1196525"/>
            <a:ext cx="558070" cy="646695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4">
            <a:extLst>
              <a:ext uri="{FF2B5EF4-FFF2-40B4-BE49-F238E27FC236}">
                <a16:creationId xmlns:a16="http://schemas.microsoft.com/office/drawing/2014/main" xmlns="" id="{8EA1D244-A2A4-4B1E-BA16-9A783C0627F8}"/>
              </a:ext>
            </a:extLst>
          </p:cNvPr>
          <p:cNvGrpSpPr/>
          <p:nvPr/>
        </p:nvGrpSpPr>
        <p:grpSpPr>
          <a:xfrm>
            <a:off x="4583295" y="1192616"/>
            <a:ext cx="1705502" cy="661204"/>
            <a:chOff x="4594662" y="1426466"/>
            <a:chExt cx="1709732" cy="661204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996E9080-1BD1-45AE-9665-7E411B367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042" y="1593723"/>
              <a:ext cx="397216" cy="484516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12C266AB-51DB-429A-9912-77B78854C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662" y="1426466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xmlns="" id="{EF3656F3-44F6-40A1-8708-B54286A57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6265" y="1426466"/>
              <a:ext cx="268194" cy="328298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xmlns="" id="{9DD8B938-4EE6-4012-9B66-68D535ECF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5548" y="1754764"/>
              <a:ext cx="260470" cy="332525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xmlns="" id="{11788A21-0CAF-4C14-83A9-4C09BDE7A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760" y="1426466"/>
              <a:ext cx="374090" cy="494561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xmlns="" id="{390B642C-907D-49BB-862F-DD38D832E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891" y="1914130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66EAA646-2B8E-4DDC-9119-57324F63EB3D}"/>
              </a:ext>
            </a:extLst>
          </p:cNvPr>
          <p:cNvSpPr txBox="1"/>
          <p:nvPr/>
        </p:nvSpPr>
        <p:spPr>
          <a:xfrm>
            <a:off x="7500649" y="4970799"/>
            <a:ext cx="4402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570D9F05-9215-4A11-AC61-CCE897468960}"/>
              </a:ext>
            </a:extLst>
          </p:cNvPr>
          <p:cNvSpPr txBox="1"/>
          <p:nvPr/>
        </p:nvSpPr>
        <p:spPr>
          <a:xfrm>
            <a:off x="7510151" y="5600554"/>
            <a:ext cx="435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Content Placeholder 2">
            <a:extLst>
              <a:ext uri="{FF2B5EF4-FFF2-40B4-BE49-F238E27FC236}">
                <a16:creationId xmlns:a16="http://schemas.microsoft.com/office/drawing/2014/main" xmlns="" id="{9C169BD2-063E-48AA-9E7D-AC8017D70644}"/>
              </a:ext>
            </a:extLst>
          </p:cNvPr>
          <p:cNvSpPr>
            <a:spLocks noGrp="1"/>
          </p:cNvSpPr>
          <p:nvPr/>
        </p:nvSpPr>
        <p:spPr>
          <a:xfrm>
            <a:off x="8538698" y="2643182"/>
            <a:ext cx="3328699" cy="177949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Blind Chirp Modulation</a:t>
            </a:r>
            <a:r>
              <a:rPr lang="en-US" b="1" dirty="0" smtClean="0">
                <a:solidFill>
                  <a:srgbClr val="FFFFFF"/>
                </a:solidFill>
              </a:rPr>
              <a:t> and 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C00"/>
                </a:solidFill>
              </a:rPr>
              <a:t>Splicing Technique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xmlns="" id="{897043BB-9FD6-4077-9902-BE8DC8288DE8}"/>
              </a:ext>
            </a:extLst>
          </p:cNvPr>
          <p:cNvCxnSpPr>
            <a:cxnSpLocks/>
          </p:cNvCxnSpPr>
          <p:nvPr/>
        </p:nvCxnSpPr>
        <p:spPr>
          <a:xfrm>
            <a:off x="6867369" y="1013460"/>
            <a:ext cx="0" cy="100489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BE0BB1A-A0D4-4B0C-B828-3E83427FE3B2}"/>
              </a:ext>
            </a:extLst>
          </p:cNvPr>
          <p:cNvSpPr/>
          <p:nvPr/>
        </p:nvSpPr>
        <p:spPr>
          <a:xfrm>
            <a:off x="4520076" y="528810"/>
            <a:ext cx="4866825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Rectangle 47">
            <a:extLst>
              <a:ext uri="{FF2B5EF4-FFF2-40B4-BE49-F238E27FC236}">
                <a16:creationId xmlns:a16="http://schemas.microsoft.com/office/drawing/2014/main" xmlns="" id="{76860E53-A1CD-474F-8C33-5B3693D83A0D}"/>
              </a:ext>
            </a:extLst>
          </p:cNvPr>
          <p:cNvSpPr/>
          <p:nvPr/>
        </p:nvSpPr>
        <p:spPr>
          <a:xfrm>
            <a:off x="-1881" y="18406"/>
            <a:ext cx="12163717" cy="750519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Carry Our Information</a:t>
            </a:r>
          </a:p>
        </p:txBody>
      </p: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xmlns="" id="{ACE2B9AB-8ADA-4469-8F3D-391BE9860265}"/>
              </a:ext>
            </a:extLst>
          </p:cNvPr>
          <p:cNvCxnSpPr>
            <a:cxnSpLocks/>
          </p:cNvCxnSpPr>
          <p:nvPr/>
        </p:nvCxnSpPr>
        <p:spPr>
          <a:xfrm flipV="1">
            <a:off x="6912256" y="3734147"/>
            <a:ext cx="558070" cy="646695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3C8FC51D-8B84-4E01-B1AC-8AB4157ECE5B}"/>
              </a:ext>
            </a:extLst>
          </p:cNvPr>
          <p:cNvSpPr/>
          <p:nvPr/>
        </p:nvSpPr>
        <p:spPr>
          <a:xfrm>
            <a:off x="4582210" y="1882585"/>
            <a:ext cx="4866825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025BBEB-70A5-4586-9C2F-12D284B0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98" y="2018351"/>
            <a:ext cx="3661958" cy="3696121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xmlns="" id="{987FA45B-400B-4A1A-AED7-C3BE07FF9761}"/>
              </a:ext>
            </a:extLst>
          </p:cNvPr>
          <p:cNvCxnSpPr>
            <a:cxnSpLocks/>
          </p:cNvCxnSpPr>
          <p:nvPr/>
        </p:nvCxnSpPr>
        <p:spPr>
          <a:xfrm flipV="1">
            <a:off x="4626676" y="3021357"/>
            <a:ext cx="1333029" cy="307063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xmlns="" id="{B5CA510B-E7A3-4286-819F-E1F67D59B3EB}"/>
              </a:ext>
            </a:extLst>
          </p:cNvPr>
          <p:cNvCxnSpPr>
            <a:cxnSpLocks/>
          </p:cNvCxnSpPr>
          <p:nvPr/>
        </p:nvCxnSpPr>
        <p:spPr>
          <a:xfrm rot="10800000">
            <a:off x="4626677" y="4409478"/>
            <a:ext cx="1333029" cy="395127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xmlns="" id="{7F6C977A-08B3-4A1B-BF50-FC52E213A3AE}"/>
              </a:ext>
            </a:extLst>
          </p:cNvPr>
          <p:cNvCxnSpPr/>
          <p:nvPr/>
        </p:nvCxnSpPr>
        <p:spPr>
          <a:xfrm rot="5400000" flipH="1" flipV="1">
            <a:off x="6396110" y="2542156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xmlns="" id="{25D4179C-EE28-4312-95DE-6F6A97E519CA}"/>
              </a:ext>
            </a:extLst>
          </p:cNvPr>
          <p:cNvCxnSpPr/>
          <p:nvPr/>
        </p:nvCxnSpPr>
        <p:spPr>
          <a:xfrm rot="5400000" flipH="1" flipV="1">
            <a:off x="6433690" y="4322062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>
            <a:extLst>
              <a:ext uri="{FF2B5EF4-FFF2-40B4-BE49-F238E27FC236}">
                <a16:creationId xmlns:a16="http://schemas.microsoft.com/office/drawing/2014/main" xmlns="" id="{3EF85709-1888-480B-A0C5-EC593B3EA22E}"/>
              </a:ext>
            </a:extLst>
          </p:cNvPr>
          <p:cNvSpPr/>
          <p:nvPr/>
        </p:nvSpPr>
        <p:spPr>
          <a:xfrm rot="10800000">
            <a:off x="6772584" y="401910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38B0F03D-DCFF-4312-BF16-500610ED10D3}"/>
              </a:ext>
            </a:extLst>
          </p:cNvPr>
          <p:cNvSpPr/>
          <p:nvPr/>
        </p:nvSpPr>
        <p:spPr>
          <a:xfrm>
            <a:off x="6283586" y="2946007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F12BDBC4-0808-40AE-9E6C-266F5F2DC8CD}"/>
              </a:ext>
            </a:extLst>
          </p:cNvPr>
          <p:cNvSpPr/>
          <p:nvPr/>
        </p:nvSpPr>
        <p:spPr>
          <a:xfrm>
            <a:off x="6316191" y="4729136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96EC6463-CFCE-4A94-934D-4742B5E309AF}"/>
              </a:ext>
            </a:extLst>
          </p:cNvPr>
          <p:cNvSpPr/>
          <p:nvPr/>
        </p:nvSpPr>
        <p:spPr>
          <a:xfrm rot="10800000">
            <a:off x="6735004" y="228109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xmlns="" id="{51661B6D-628E-4B55-AABE-D0ABA8DFF81D}"/>
              </a:ext>
            </a:extLst>
          </p:cNvPr>
          <p:cNvCxnSpPr>
            <a:cxnSpLocks/>
          </p:cNvCxnSpPr>
          <p:nvPr/>
        </p:nvCxnSpPr>
        <p:spPr>
          <a:xfrm flipV="1">
            <a:off x="5941958" y="4801267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63">
            <a:extLst>
              <a:ext uri="{FF2B5EF4-FFF2-40B4-BE49-F238E27FC236}">
                <a16:creationId xmlns:a16="http://schemas.microsoft.com/office/drawing/2014/main" xmlns="" id="{D9CF6D11-A53D-465C-915C-043049709399}"/>
              </a:ext>
            </a:extLst>
          </p:cNvPr>
          <p:cNvGrpSpPr/>
          <p:nvPr/>
        </p:nvGrpSpPr>
        <p:grpSpPr>
          <a:xfrm>
            <a:off x="6055513" y="3417007"/>
            <a:ext cx="379732" cy="433924"/>
            <a:chOff x="6921663" y="2641601"/>
            <a:chExt cx="380674" cy="433924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xmlns="" id="{944D6FD4-D777-4728-8CDC-78AE10410B96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xmlns="" id="{6E641E9A-4169-4D00-917D-884F31674720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xmlns="" id="{4BE74608-C09B-4268-B46C-181CEE5E9FE8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xmlns="" id="{9EDAA950-341D-478F-9BB7-828990CA7956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64">
            <a:extLst>
              <a:ext uri="{FF2B5EF4-FFF2-40B4-BE49-F238E27FC236}">
                <a16:creationId xmlns:a16="http://schemas.microsoft.com/office/drawing/2014/main" xmlns="" id="{02DFBB05-E162-4287-9FD9-CFCA57F726EB}"/>
              </a:ext>
            </a:extLst>
          </p:cNvPr>
          <p:cNvGrpSpPr/>
          <p:nvPr/>
        </p:nvGrpSpPr>
        <p:grpSpPr>
          <a:xfrm>
            <a:off x="6080919" y="5141440"/>
            <a:ext cx="379732" cy="433924"/>
            <a:chOff x="6921663" y="2641601"/>
            <a:chExt cx="380674" cy="43392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63E04FAE-2D42-4E49-9F77-A2E24C4955B4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CFCC5BA3-1573-44EA-9647-33D9D28AC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BB464F04-6023-4356-BFD5-2DE53BB565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9F726660-7C61-4FE9-B6F8-88A741A6E3E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EE6532AC-972F-40DC-B23C-D0BDF0BF9CA8}"/>
              </a:ext>
            </a:extLst>
          </p:cNvPr>
          <p:cNvSpPr/>
          <p:nvPr/>
        </p:nvSpPr>
        <p:spPr>
          <a:xfrm>
            <a:off x="6817484" y="2448343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A0560CE7-F5D6-42C4-952A-F6DAF460384E}"/>
              </a:ext>
            </a:extLst>
          </p:cNvPr>
          <p:cNvSpPr/>
          <p:nvPr/>
        </p:nvSpPr>
        <p:spPr>
          <a:xfrm>
            <a:off x="6861603" y="424427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xmlns="" id="{7742B92C-0DFB-401F-8A1E-BCC13918BFBB}"/>
              </a:ext>
            </a:extLst>
          </p:cNvPr>
          <p:cNvCxnSpPr>
            <a:cxnSpLocks/>
            <a:stCxn id="36" idx="4"/>
          </p:cNvCxnSpPr>
          <p:nvPr/>
        </p:nvCxnSpPr>
        <p:spPr>
          <a:xfrm flipH="1">
            <a:off x="6245378" y="3090267"/>
            <a:ext cx="112002" cy="33370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xmlns="" id="{63097EB9-6E4A-4E5F-B95F-A9A746E9A144}"/>
              </a:ext>
            </a:extLst>
          </p:cNvPr>
          <p:cNvCxnSpPr>
            <a:cxnSpLocks/>
            <a:stCxn id="37" idx="4"/>
          </p:cNvCxnSpPr>
          <p:nvPr/>
        </p:nvCxnSpPr>
        <p:spPr>
          <a:xfrm flipH="1">
            <a:off x="6270784" y="4873396"/>
            <a:ext cx="119200" cy="29374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xmlns="" id="{CDA8A01C-474C-4C93-8E1B-FC7297FF9E9C}"/>
              </a:ext>
            </a:extLst>
          </p:cNvPr>
          <p:cNvSpPr txBox="1"/>
          <p:nvPr/>
        </p:nvSpPr>
        <p:spPr>
          <a:xfrm>
            <a:off x="4195737" y="2788093"/>
            <a:ext cx="39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xmlns="" id="{E6B543E8-D4D0-420B-A123-38C8C78BA2D5}"/>
              </a:ext>
            </a:extLst>
          </p:cNvPr>
          <p:cNvSpPr txBox="1"/>
          <p:nvPr/>
        </p:nvSpPr>
        <p:spPr>
          <a:xfrm>
            <a:off x="4130726" y="4447579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f</a:t>
            </a:r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xmlns="" id="{85E6996E-2BF6-446A-BA06-D74F80871E41}"/>
              </a:ext>
            </a:extLst>
          </p:cNvPr>
          <p:cNvCxnSpPr>
            <a:cxnSpLocks/>
          </p:cNvCxnSpPr>
          <p:nvPr/>
        </p:nvCxnSpPr>
        <p:spPr>
          <a:xfrm flipV="1">
            <a:off x="5928356" y="3011791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CD8F781-929A-4CC7-94D4-CC9550182722}"/>
              </a:ext>
            </a:extLst>
          </p:cNvPr>
          <p:cNvSpPr txBox="1"/>
          <p:nvPr/>
        </p:nvSpPr>
        <p:spPr>
          <a:xfrm>
            <a:off x="-1881" y="5246611"/>
            <a:ext cx="210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4471BFA-A503-4D98-81DC-626D9ED4AE50}"/>
              </a:ext>
            </a:extLst>
          </p:cNvPr>
          <p:cNvSpPr txBox="1"/>
          <p:nvPr/>
        </p:nvSpPr>
        <p:spPr>
          <a:xfrm>
            <a:off x="2631855" y="5714474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F66B870A-A764-4217-913C-3F015F5BF6D3}"/>
              </a:ext>
            </a:extLst>
          </p:cNvPr>
          <p:cNvSpPr txBox="1"/>
          <p:nvPr/>
        </p:nvSpPr>
        <p:spPr>
          <a:xfrm>
            <a:off x="2984458" y="5714473"/>
            <a:ext cx="526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FA3F3CDF-A67C-4E85-BB9B-531F5BE1BA25}"/>
              </a:ext>
            </a:extLst>
          </p:cNvPr>
          <p:cNvSpPr txBox="1"/>
          <p:nvPr/>
        </p:nvSpPr>
        <p:spPr>
          <a:xfrm>
            <a:off x="3324734" y="5714472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6D1CD-BE15-4176-BE56-62220C9D6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B8715-3F43-47C7-B918-A0CA5B217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xmlns="" id="{5BCDD634-7359-41F6-B060-E435773D941F}"/>
              </a:ext>
            </a:extLst>
          </p:cNvPr>
          <p:cNvSpPr/>
          <p:nvPr/>
        </p:nvSpPr>
        <p:spPr>
          <a:xfrm>
            <a:off x="3746416" y="5760639"/>
            <a:ext cx="542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/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xmlns="" id="{9AA63B17-BCD1-46EA-B5AA-90D3B121697D}"/>
              </a:ext>
            </a:extLst>
          </p:cNvPr>
          <p:cNvCxnSpPr>
            <a:cxnSpLocks/>
          </p:cNvCxnSpPr>
          <p:nvPr/>
        </p:nvCxnSpPr>
        <p:spPr>
          <a:xfrm flipV="1">
            <a:off x="1954059" y="5381390"/>
            <a:ext cx="851923" cy="2301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3F463B17-09E4-4D46-9D0C-7DCDC09D0DE0}"/>
              </a:ext>
            </a:extLst>
          </p:cNvPr>
          <p:cNvSpPr txBox="1"/>
          <p:nvPr/>
        </p:nvSpPr>
        <p:spPr>
          <a:xfrm>
            <a:off x="2279579" y="5726210"/>
            <a:ext cx="526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xmlns="" id="{718A0F1D-BB84-4916-8225-D0FE1804DFCA}"/>
              </a:ext>
            </a:extLst>
          </p:cNvPr>
          <p:cNvSpPr>
            <a:spLocks noGrp="1"/>
          </p:cNvSpPr>
          <p:nvPr/>
        </p:nvSpPr>
        <p:spPr>
          <a:xfrm>
            <a:off x="271399" y="1662864"/>
            <a:ext cx="3891073" cy="48465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MODULATE</a:t>
            </a:r>
          </a:p>
        </p:txBody>
      </p:sp>
    </p:spTree>
    <p:extLst>
      <p:ext uri="{BB962C8B-B14F-4D97-AF65-F5344CB8AC3E}">
        <p14:creationId xmlns:p14="http://schemas.microsoft.com/office/powerpoint/2010/main" xmlns="" val="139352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8.06646E-17 L 0.04454 -0.13495 L 0.04454 -0.2706 " pathEditMode="relative" rAng="0" ptsTypes="AAA">
                                      <p:cBhvr>
                                        <p:cTn id="2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1.85185E-6 L 0.00131 0.07546 L -0.03932 0.07431 L -0.05117 0.13102 L -0.05 0.17338 L -0.05 0.12871 L -0.03932 0.07222 L 0.00131 0.07222 L 0.00131 -1.85185E-6 Z " pathEditMode="relative" ptsTypes="AAAAAAAAA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85 L 0.00143 0.06898 L -0.04245 0.07454 L -0.05365 0.12569 L -0.05248 0.1669 L -0.05248 0.12801 L -0.0431 0.07361 L 0.00208 0.07361 L 0.00013 -0.00185 Z " pathEditMode="relative" ptsTypes="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05105 0.000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04583 -0.04792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240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03 -0.3157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578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0" grpId="1"/>
      <p:bldP spid="172" grpId="0"/>
      <p:bldP spid="196" grpId="0" animBg="1"/>
      <p:bldP spid="3" grpId="0" animBg="1"/>
      <p:bldP spid="56" grpId="0" animBg="1"/>
      <p:bldP spid="14" grpId="0" animBg="1"/>
      <p:bldP spid="14" grpId="1" animBg="1"/>
      <p:bldP spid="77" grpId="0" animBg="1"/>
      <p:bldP spid="77" grpId="1" animBg="1"/>
      <p:bldP spid="173" grpId="0"/>
      <p:bldP spid="173" grpId="1"/>
      <p:bldP spid="181" grpId="0"/>
      <p:bldP spid="181" grpId="1"/>
      <p:bldP spid="57" grpId="0"/>
      <p:bldP spid="61" grpId="0"/>
      <p:bldP spid="63" grpId="0"/>
      <p:bldP spid="128" grpId="0"/>
      <p:bldP spid="60" grpId="0"/>
      <p:bldP spid="60" grpId="1"/>
      <p:bldP spid="60" grpId="2"/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xmlns="" id="{4F076F60-7B8B-4901-81C5-BBBB562EF995}"/>
              </a:ext>
            </a:extLst>
          </p:cNvPr>
          <p:cNvCxnSpPr>
            <a:cxnSpLocks/>
          </p:cNvCxnSpPr>
          <p:nvPr/>
        </p:nvCxnSpPr>
        <p:spPr>
          <a:xfrm>
            <a:off x="4034267" y="1847780"/>
            <a:ext cx="566479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xmlns="" id="{479BEF0C-C61C-49BD-B849-667A377B32CD}"/>
              </a:ext>
            </a:extLst>
          </p:cNvPr>
          <p:cNvCxnSpPr>
            <a:cxnSpLocks/>
          </p:cNvCxnSpPr>
          <p:nvPr/>
        </p:nvCxnSpPr>
        <p:spPr>
          <a:xfrm>
            <a:off x="4022596" y="1196835"/>
            <a:ext cx="5744880" cy="425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66EAA646-2B8E-4DDC-9119-57324F63EB3D}"/>
              </a:ext>
            </a:extLst>
          </p:cNvPr>
          <p:cNvSpPr txBox="1"/>
          <p:nvPr/>
        </p:nvSpPr>
        <p:spPr>
          <a:xfrm>
            <a:off x="7500649" y="4970799"/>
            <a:ext cx="4402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570D9F05-9215-4A11-AC61-CCE897468960}"/>
              </a:ext>
            </a:extLst>
          </p:cNvPr>
          <p:cNvSpPr txBox="1"/>
          <p:nvPr/>
        </p:nvSpPr>
        <p:spPr>
          <a:xfrm>
            <a:off x="7510151" y="5600554"/>
            <a:ext cx="435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xmlns="" id="{722F155E-0CF0-4BAB-A30E-65355AE96750}"/>
              </a:ext>
            </a:extLst>
          </p:cNvPr>
          <p:cNvCxnSpPr>
            <a:cxnSpLocks/>
          </p:cNvCxnSpPr>
          <p:nvPr/>
        </p:nvCxnSpPr>
        <p:spPr>
          <a:xfrm flipV="1">
            <a:off x="6346138" y="1195762"/>
            <a:ext cx="373165" cy="494561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xmlns="" id="{38470195-756F-44AC-BAD4-7DF1B1AD78D2}"/>
              </a:ext>
            </a:extLst>
          </p:cNvPr>
          <p:cNvCxnSpPr>
            <a:cxnSpLocks/>
          </p:cNvCxnSpPr>
          <p:nvPr/>
        </p:nvCxnSpPr>
        <p:spPr>
          <a:xfrm flipV="1">
            <a:off x="6758248" y="1683425"/>
            <a:ext cx="149133" cy="173540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0">
            <a:extLst>
              <a:ext uri="{FF2B5EF4-FFF2-40B4-BE49-F238E27FC236}">
                <a16:creationId xmlns:a16="http://schemas.microsoft.com/office/drawing/2014/main" xmlns="" id="{7D58F400-C978-401D-8A70-38E5C8287C55}"/>
              </a:ext>
            </a:extLst>
          </p:cNvPr>
          <p:cNvGrpSpPr/>
          <p:nvPr/>
        </p:nvGrpSpPr>
        <p:grpSpPr>
          <a:xfrm>
            <a:off x="5201878" y="871531"/>
            <a:ext cx="2238044" cy="1345231"/>
            <a:chOff x="5214779" y="630230"/>
            <a:chExt cx="2243594" cy="1345231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xmlns="" id="{E101CCBE-C518-44C4-B723-DA97ABBB6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159" y="1121718"/>
              <a:ext cx="397216" cy="484516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xmlns="" id="{BB5448D6-6390-44C2-89C8-373289B57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4779" y="954461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xmlns="" id="{4AA9D747-AABA-425A-9C3D-E6DBBE2158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6382" y="954461"/>
              <a:ext cx="268194" cy="328298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xmlns="" id="{27B22519-EF8E-49DA-BEBC-63817A90A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5665" y="1282759"/>
              <a:ext cx="260470" cy="332525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xmlns="" id="{A0058B0C-A8A7-461D-BB97-1E0F5C9DE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504" y="630230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xmlns="" id="{DB0E658E-ADB7-41EE-99D4-C7673B282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8919" y="1328766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xmlns="" id="{CF076374-4E78-4CA7-9D14-C1E763F93CAE}"/>
              </a:ext>
            </a:extLst>
          </p:cNvPr>
          <p:cNvCxnSpPr>
            <a:cxnSpLocks/>
          </p:cNvCxnSpPr>
          <p:nvPr/>
        </p:nvCxnSpPr>
        <p:spPr>
          <a:xfrm>
            <a:off x="6867369" y="1013460"/>
            <a:ext cx="0" cy="100489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E67F9881-6038-4645-B48B-F1C99BEEA378}"/>
              </a:ext>
            </a:extLst>
          </p:cNvPr>
          <p:cNvSpPr/>
          <p:nvPr/>
        </p:nvSpPr>
        <p:spPr>
          <a:xfrm>
            <a:off x="4520076" y="516110"/>
            <a:ext cx="4866825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42ABCB5D-F9CE-4504-8361-B0A7101F24BA}"/>
              </a:ext>
            </a:extLst>
          </p:cNvPr>
          <p:cNvSpPr/>
          <p:nvPr/>
        </p:nvSpPr>
        <p:spPr>
          <a:xfrm>
            <a:off x="4582210" y="1895285"/>
            <a:ext cx="4866825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Rectangle 47">
            <a:extLst>
              <a:ext uri="{FF2B5EF4-FFF2-40B4-BE49-F238E27FC236}">
                <a16:creationId xmlns:a16="http://schemas.microsoft.com/office/drawing/2014/main" xmlns="" id="{C3744D1C-8EF6-4D7A-9DFD-D728E6E05651}"/>
              </a:ext>
            </a:extLst>
          </p:cNvPr>
          <p:cNvSpPr/>
          <p:nvPr/>
        </p:nvSpPr>
        <p:spPr>
          <a:xfrm>
            <a:off x="0" y="1"/>
            <a:ext cx="12161838" cy="794324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Carry Our Information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025BBEB-70A5-4586-9C2F-12D284B0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98" y="2018351"/>
            <a:ext cx="3661958" cy="3696121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xmlns="" id="{987FA45B-400B-4A1A-AED7-C3BE07FF9761}"/>
              </a:ext>
            </a:extLst>
          </p:cNvPr>
          <p:cNvCxnSpPr>
            <a:cxnSpLocks/>
          </p:cNvCxnSpPr>
          <p:nvPr/>
        </p:nvCxnSpPr>
        <p:spPr>
          <a:xfrm flipV="1">
            <a:off x="4626676" y="3021357"/>
            <a:ext cx="1333029" cy="307063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xmlns="" id="{B5CA510B-E7A3-4286-819F-E1F67D59B3EB}"/>
              </a:ext>
            </a:extLst>
          </p:cNvPr>
          <p:cNvCxnSpPr>
            <a:cxnSpLocks/>
          </p:cNvCxnSpPr>
          <p:nvPr/>
        </p:nvCxnSpPr>
        <p:spPr>
          <a:xfrm rot="10800000">
            <a:off x="4626677" y="4409478"/>
            <a:ext cx="1333029" cy="395127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xmlns="" id="{7F6C977A-08B3-4A1B-BF50-FC52E213A3AE}"/>
              </a:ext>
            </a:extLst>
          </p:cNvPr>
          <p:cNvCxnSpPr/>
          <p:nvPr/>
        </p:nvCxnSpPr>
        <p:spPr>
          <a:xfrm rot="5400000" flipH="1" flipV="1">
            <a:off x="6396110" y="2542156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xmlns="" id="{25D4179C-EE28-4312-95DE-6F6A97E519CA}"/>
              </a:ext>
            </a:extLst>
          </p:cNvPr>
          <p:cNvCxnSpPr/>
          <p:nvPr/>
        </p:nvCxnSpPr>
        <p:spPr>
          <a:xfrm rot="5400000" flipH="1" flipV="1">
            <a:off x="6433690" y="4322062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>
            <a:extLst>
              <a:ext uri="{FF2B5EF4-FFF2-40B4-BE49-F238E27FC236}">
                <a16:creationId xmlns:a16="http://schemas.microsoft.com/office/drawing/2014/main" xmlns="" id="{3EF85709-1888-480B-A0C5-EC593B3EA22E}"/>
              </a:ext>
            </a:extLst>
          </p:cNvPr>
          <p:cNvSpPr/>
          <p:nvPr/>
        </p:nvSpPr>
        <p:spPr>
          <a:xfrm rot="10800000">
            <a:off x="6772584" y="401910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38B0F03D-DCFF-4312-BF16-500610ED10D3}"/>
              </a:ext>
            </a:extLst>
          </p:cNvPr>
          <p:cNvSpPr/>
          <p:nvPr/>
        </p:nvSpPr>
        <p:spPr>
          <a:xfrm>
            <a:off x="6284803" y="2950249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F12BDBC4-0808-40AE-9E6C-266F5F2DC8CD}"/>
              </a:ext>
            </a:extLst>
          </p:cNvPr>
          <p:cNvSpPr/>
          <p:nvPr/>
        </p:nvSpPr>
        <p:spPr>
          <a:xfrm>
            <a:off x="6316191" y="4729136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96EC6463-CFCE-4A94-934D-4742B5E309AF}"/>
              </a:ext>
            </a:extLst>
          </p:cNvPr>
          <p:cNvSpPr/>
          <p:nvPr/>
        </p:nvSpPr>
        <p:spPr>
          <a:xfrm rot="10800000">
            <a:off x="6735004" y="228109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64">
            <a:extLst>
              <a:ext uri="{FF2B5EF4-FFF2-40B4-BE49-F238E27FC236}">
                <a16:creationId xmlns:a16="http://schemas.microsoft.com/office/drawing/2014/main" xmlns="" id="{02DFBB05-E162-4287-9FD9-CFCA57F726EB}"/>
              </a:ext>
            </a:extLst>
          </p:cNvPr>
          <p:cNvGrpSpPr/>
          <p:nvPr/>
        </p:nvGrpSpPr>
        <p:grpSpPr>
          <a:xfrm>
            <a:off x="6080919" y="5141440"/>
            <a:ext cx="379732" cy="433924"/>
            <a:chOff x="6921663" y="2641601"/>
            <a:chExt cx="380674" cy="43392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63E04FAE-2D42-4E49-9F77-A2E24C4955B4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CFCC5BA3-1573-44EA-9647-33D9D28AC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BB464F04-6023-4356-BFD5-2DE53BB565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9F726660-7C61-4FE9-B6F8-88A741A6E3E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EE6532AC-972F-40DC-B23C-D0BDF0BF9CA8}"/>
              </a:ext>
            </a:extLst>
          </p:cNvPr>
          <p:cNvSpPr/>
          <p:nvPr/>
        </p:nvSpPr>
        <p:spPr>
          <a:xfrm>
            <a:off x="6817484" y="2448343"/>
            <a:ext cx="91886" cy="1022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A0560CE7-F5D6-42C4-952A-F6DAF460384E}"/>
              </a:ext>
            </a:extLst>
          </p:cNvPr>
          <p:cNvSpPr/>
          <p:nvPr/>
        </p:nvSpPr>
        <p:spPr>
          <a:xfrm>
            <a:off x="6861603" y="4244275"/>
            <a:ext cx="91886" cy="1022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xmlns="" id="{5BCDD634-7359-41F6-B060-E435773D941F}"/>
              </a:ext>
            </a:extLst>
          </p:cNvPr>
          <p:cNvSpPr/>
          <p:nvPr/>
        </p:nvSpPr>
        <p:spPr>
          <a:xfrm>
            <a:off x="3746416" y="5760639"/>
            <a:ext cx="542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664C0A51-F7C7-4095-A05C-C0FBB172AF43}"/>
              </a:ext>
            </a:extLst>
          </p:cNvPr>
          <p:cNvCxnSpPr>
            <a:cxnSpLocks/>
          </p:cNvCxnSpPr>
          <p:nvPr/>
        </p:nvCxnSpPr>
        <p:spPr>
          <a:xfrm flipH="1">
            <a:off x="6246595" y="3094509"/>
            <a:ext cx="112002" cy="33370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xmlns="" id="{8D79949F-1E32-46A9-B407-2719335642ED}"/>
              </a:ext>
            </a:extLst>
          </p:cNvPr>
          <p:cNvCxnSpPr>
            <a:cxnSpLocks/>
          </p:cNvCxnSpPr>
          <p:nvPr/>
        </p:nvCxnSpPr>
        <p:spPr>
          <a:xfrm flipH="1">
            <a:off x="6270784" y="4873396"/>
            <a:ext cx="119200" cy="29374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86">
            <a:extLst>
              <a:ext uri="{FF2B5EF4-FFF2-40B4-BE49-F238E27FC236}">
                <a16:creationId xmlns:a16="http://schemas.microsoft.com/office/drawing/2014/main" xmlns="" id="{02506096-F203-4DEB-9255-30E284D4AE99}"/>
              </a:ext>
            </a:extLst>
          </p:cNvPr>
          <p:cNvGrpSpPr/>
          <p:nvPr/>
        </p:nvGrpSpPr>
        <p:grpSpPr>
          <a:xfrm>
            <a:off x="6055513" y="3417007"/>
            <a:ext cx="379732" cy="433924"/>
            <a:chOff x="6921663" y="2641601"/>
            <a:chExt cx="380674" cy="433924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xmlns="" id="{E20C65D8-E009-4C29-8ADD-904D709C6053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xmlns="" id="{EA6F0687-2D97-4294-8F52-811592D0A78F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xmlns="" id="{9A9FD88D-A4D1-4726-A027-FC71E572E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xmlns="" id="{1688FCD3-0D60-442D-8F7F-859F153BF70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xmlns="" id="{8CB37478-6AE2-4160-A531-A811D80D4F89}"/>
              </a:ext>
            </a:extLst>
          </p:cNvPr>
          <p:cNvSpPr txBox="1"/>
          <p:nvPr/>
        </p:nvSpPr>
        <p:spPr>
          <a:xfrm>
            <a:off x="4195737" y="2788093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f</a:t>
            </a:r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15D506FE-6070-4BD7-B5B5-6B2C2B36431D}"/>
              </a:ext>
            </a:extLst>
          </p:cNvPr>
          <p:cNvSpPr txBox="1"/>
          <p:nvPr/>
        </p:nvSpPr>
        <p:spPr>
          <a:xfrm>
            <a:off x="4130726" y="4447579"/>
            <a:ext cx="39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xmlns="" id="{9FEA6B7D-B69B-428E-83CF-5DEFC457E4E7}"/>
              </a:ext>
            </a:extLst>
          </p:cNvPr>
          <p:cNvCxnSpPr>
            <a:cxnSpLocks/>
          </p:cNvCxnSpPr>
          <p:nvPr/>
        </p:nvCxnSpPr>
        <p:spPr>
          <a:xfrm flipV="1">
            <a:off x="5941958" y="4801267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xmlns="" id="{42E0CD90-6E78-408B-8E24-59D5D850E3BB}"/>
              </a:ext>
            </a:extLst>
          </p:cNvPr>
          <p:cNvCxnSpPr>
            <a:cxnSpLocks/>
          </p:cNvCxnSpPr>
          <p:nvPr/>
        </p:nvCxnSpPr>
        <p:spPr>
          <a:xfrm flipV="1">
            <a:off x="5928356" y="3011791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CD8F781-929A-4CC7-94D4-CC9550182722}"/>
              </a:ext>
            </a:extLst>
          </p:cNvPr>
          <p:cNvSpPr txBox="1"/>
          <p:nvPr/>
        </p:nvSpPr>
        <p:spPr>
          <a:xfrm>
            <a:off x="-1881" y="5246611"/>
            <a:ext cx="210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Sensor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6D1CD-BE15-4176-BE56-62220C9D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B8715-3F43-47C7-B918-A0CA5B217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D4471BFA-A503-4D98-81DC-626D9ED4AE50}"/>
              </a:ext>
            </a:extLst>
          </p:cNvPr>
          <p:cNvSpPr txBox="1"/>
          <p:nvPr/>
        </p:nvSpPr>
        <p:spPr>
          <a:xfrm>
            <a:off x="2631855" y="5714474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F66B870A-A764-4217-913C-3F015F5BF6D3}"/>
              </a:ext>
            </a:extLst>
          </p:cNvPr>
          <p:cNvSpPr txBox="1"/>
          <p:nvPr/>
        </p:nvSpPr>
        <p:spPr>
          <a:xfrm>
            <a:off x="2984458" y="5714473"/>
            <a:ext cx="526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FA3F3CDF-A67C-4E85-BB9B-531F5BE1BA25}"/>
              </a:ext>
            </a:extLst>
          </p:cNvPr>
          <p:cNvSpPr txBox="1"/>
          <p:nvPr/>
        </p:nvSpPr>
        <p:spPr>
          <a:xfrm>
            <a:off x="3324734" y="5714472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xmlns="" id="{9AA63B17-BCD1-46EA-B5AA-90D3B121697D}"/>
              </a:ext>
            </a:extLst>
          </p:cNvPr>
          <p:cNvCxnSpPr>
            <a:cxnSpLocks/>
          </p:cNvCxnSpPr>
          <p:nvPr/>
        </p:nvCxnSpPr>
        <p:spPr>
          <a:xfrm flipV="1">
            <a:off x="1954059" y="5381390"/>
            <a:ext cx="851923" cy="2301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xmlns="" id="{111F3C54-D55D-46DE-90F4-2371EEC3CA66}"/>
              </a:ext>
            </a:extLst>
          </p:cNvPr>
          <p:cNvSpPr>
            <a:spLocks noGrp="1"/>
          </p:cNvSpPr>
          <p:nvPr/>
        </p:nvSpPr>
        <p:spPr>
          <a:xfrm>
            <a:off x="8438373" y="2643182"/>
            <a:ext cx="3286148" cy="17080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Blind Chirp Modulation</a:t>
            </a:r>
            <a:r>
              <a:rPr lang="en-US" b="1" dirty="0" smtClean="0">
                <a:solidFill>
                  <a:srgbClr val="FFFFFF"/>
                </a:solidFill>
              </a:rPr>
              <a:t> and 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C00"/>
                </a:solidFill>
              </a:rPr>
              <a:t>Splicing Technique </a:t>
            </a:r>
            <a:endParaRPr lang="en-US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29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255 L 0.01406 -0.12894 L 0.01823 -0.2919 " pathEditMode="relative" ptsTypes="A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162 L 0.00131 0.07292 L -0.03893 0.07384 L -0.04961 0.13496 L -0.05065 0.17593 L -0.05143 0.13634 L -0.03815 0.07384 L 0.00091 0.07384 L -0.00065 0.00162 Z " pathEditMode="relative" ptsTypes="AAAAAAAAA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417 L 0.00039 0.0743 L -0.0418 0.07292 L -0.05274 0.1243 L -0.05352 0.1625 L -0.05352 0.12569 L -0.0418 0.0743 L 0.00117 0.07222 L 0.00039 0.00417 Z " pathEditMode="relative" ptsTypes="AAAAAAAAA">
                                      <p:cBhvr>
                                        <p:cTn id="4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77556E-17 L 0.05065 0.000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05091 0.0023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11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05247 0.0016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77" grpId="0" animBg="1"/>
      <p:bldP spid="77" grpId="1" animBg="1"/>
      <p:bldP spid="94" grpId="0"/>
      <p:bldP spid="94" grpId="1"/>
      <p:bldP spid="95" grpId="0"/>
      <p:bldP spid="95" grpId="1"/>
      <p:bldP spid="57" grpId="0"/>
      <p:bldP spid="57" grpId="1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FF0765CD-3E60-4D8F-83BA-DE23C5CD2559}"/>
              </a:ext>
            </a:extLst>
          </p:cNvPr>
          <p:cNvCxnSpPr>
            <a:cxnSpLocks/>
          </p:cNvCxnSpPr>
          <p:nvPr/>
        </p:nvCxnSpPr>
        <p:spPr>
          <a:xfrm>
            <a:off x="4034267" y="1847780"/>
            <a:ext cx="566479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xmlns="" id="{C1611513-A5F3-47BF-BD44-AED49FCF9E12}"/>
              </a:ext>
            </a:extLst>
          </p:cNvPr>
          <p:cNvCxnSpPr>
            <a:cxnSpLocks/>
          </p:cNvCxnSpPr>
          <p:nvPr/>
        </p:nvCxnSpPr>
        <p:spPr>
          <a:xfrm>
            <a:off x="4022596" y="1196835"/>
            <a:ext cx="5744880" cy="425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xmlns="" id="{2F5DEB16-D29B-4D12-8473-6559297FF903}"/>
              </a:ext>
            </a:extLst>
          </p:cNvPr>
          <p:cNvCxnSpPr>
            <a:cxnSpLocks/>
          </p:cNvCxnSpPr>
          <p:nvPr/>
        </p:nvCxnSpPr>
        <p:spPr>
          <a:xfrm flipV="1">
            <a:off x="6399737" y="1201507"/>
            <a:ext cx="267531" cy="328298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xmlns="" id="{D8A9288E-B279-4E3A-8A4F-1F9064ADD4D5}"/>
              </a:ext>
            </a:extLst>
          </p:cNvPr>
          <p:cNvCxnSpPr>
            <a:cxnSpLocks/>
          </p:cNvCxnSpPr>
          <p:nvPr/>
        </p:nvCxnSpPr>
        <p:spPr>
          <a:xfrm flipV="1">
            <a:off x="6688304" y="1529806"/>
            <a:ext cx="259826" cy="332525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3">
            <a:extLst>
              <a:ext uri="{FF2B5EF4-FFF2-40B4-BE49-F238E27FC236}">
                <a16:creationId xmlns:a16="http://schemas.microsoft.com/office/drawing/2014/main" xmlns="" id="{3BC308EE-C653-4782-9EE3-7ABB96B2CA84}"/>
              </a:ext>
            </a:extLst>
          </p:cNvPr>
          <p:cNvGrpSpPr/>
          <p:nvPr/>
        </p:nvGrpSpPr>
        <p:grpSpPr>
          <a:xfrm>
            <a:off x="5829548" y="877277"/>
            <a:ext cx="2238044" cy="1345231"/>
            <a:chOff x="5844006" y="635976"/>
            <a:chExt cx="2243594" cy="1345231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xmlns="" id="{0CC2661C-6C34-481A-9725-0E709E631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1104" y="960207"/>
              <a:ext cx="374090" cy="494561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xmlns="" id="{57F9B9D6-6C76-46C6-AE70-8C78555AC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235" y="1447871"/>
              <a:ext cx="149503" cy="17354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xmlns="" id="{05F183BC-60F2-4772-A6E8-AEDAA680BB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7386" y="1127464"/>
              <a:ext cx="397216" cy="484516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xmlns="" id="{72D4BA03-F50B-41AC-9A47-CF7F039B3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4006" y="960207"/>
              <a:ext cx="149503" cy="173540"/>
            </a:xfrm>
            <a:prstGeom prst="lin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xmlns="" id="{73741161-093F-4B38-9325-A006EEFED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731" y="635976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xmlns="" id="{66AE6616-0AF6-4EB1-AC52-8E7F400CB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8146" y="1334512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xmlns="" id="{66EAA646-2B8E-4DDC-9119-57324F63EB3D}"/>
              </a:ext>
            </a:extLst>
          </p:cNvPr>
          <p:cNvSpPr txBox="1"/>
          <p:nvPr/>
        </p:nvSpPr>
        <p:spPr>
          <a:xfrm>
            <a:off x="7500649" y="4970799"/>
            <a:ext cx="4402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xmlns="" id="{570D9F05-9215-4A11-AC61-CCE897468960}"/>
              </a:ext>
            </a:extLst>
          </p:cNvPr>
          <p:cNvSpPr txBox="1"/>
          <p:nvPr/>
        </p:nvSpPr>
        <p:spPr>
          <a:xfrm>
            <a:off x="7510151" y="5600554"/>
            <a:ext cx="435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xmlns="" id="{4E97D595-5460-44DB-9092-9D0A5D935FBD}"/>
              </a:ext>
            </a:extLst>
          </p:cNvPr>
          <p:cNvCxnSpPr>
            <a:cxnSpLocks/>
          </p:cNvCxnSpPr>
          <p:nvPr/>
        </p:nvCxnSpPr>
        <p:spPr>
          <a:xfrm flipV="1">
            <a:off x="6618270" y="3847343"/>
            <a:ext cx="267531" cy="328298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xmlns="" id="{13077CEC-4AF1-4BD7-85C1-A3CEC1951916}"/>
              </a:ext>
            </a:extLst>
          </p:cNvPr>
          <p:cNvCxnSpPr>
            <a:cxnSpLocks/>
          </p:cNvCxnSpPr>
          <p:nvPr/>
        </p:nvCxnSpPr>
        <p:spPr>
          <a:xfrm flipV="1">
            <a:off x="6906837" y="4175642"/>
            <a:ext cx="259826" cy="332525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FD8C457B-E4DD-4B01-9A7E-4C98723C65AA}"/>
              </a:ext>
            </a:extLst>
          </p:cNvPr>
          <p:cNvCxnSpPr>
            <a:cxnSpLocks/>
          </p:cNvCxnSpPr>
          <p:nvPr/>
        </p:nvCxnSpPr>
        <p:spPr>
          <a:xfrm>
            <a:off x="6867369" y="1013460"/>
            <a:ext cx="0" cy="100489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DB3E289E-1DEB-431B-A856-DD1EB1A65C9E}"/>
              </a:ext>
            </a:extLst>
          </p:cNvPr>
          <p:cNvSpPr/>
          <p:nvPr/>
        </p:nvSpPr>
        <p:spPr>
          <a:xfrm>
            <a:off x="7480180" y="516110"/>
            <a:ext cx="1906721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881BB596-D4C2-429B-BB73-C07243D95833}"/>
              </a:ext>
            </a:extLst>
          </p:cNvPr>
          <p:cNvSpPr/>
          <p:nvPr/>
        </p:nvSpPr>
        <p:spPr>
          <a:xfrm>
            <a:off x="7480180" y="1895285"/>
            <a:ext cx="1968855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025BBEB-70A5-4586-9C2F-12D284B0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98" y="2018351"/>
            <a:ext cx="3661958" cy="3696121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xmlns="" id="{987FA45B-400B-4A1A-AED7-C3BE07FF9761}"/>
              </a:ext>
            </a:extLst>
          </p:cNvPr>
          <p:cNvCxnSpPr>
            <a:cxnSpLocks/>
          </p:cNvCxnSpPr>
          <p:nvPr/>
        </p:nvCxnSpPr>
        <p:spPr>
          <a:xfrm flipV="1">
            <a:off x="4626676" y="3021357"/>
            <a:ext cx="1333029" cy="307063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xmlns="" id="{B5CA510B-E7A3-4286-819F-E1F67D59B3EB}"/>
              </a:ext>
            </a:extLst>
          </p:cNvPr>
          <p:cNvCxnSpPr>
            <a:cxnSpLocks/>
          </p:cNvCxnSpPr>
          <p:nvPr/>
        </p:nvCxnSpPr>
        <p:spPr>
          <a:xfrm rot="10800000">
            <a:off x="4626677" y="4409478"/>
            <a:ext cx="1333029" cy="395127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xmlns="" id="{25D4179C-EE28-4312-95DE-6F6A97E519CA}"/>
              </a:ext>
            </a:extLst>
          </p:cNvPr>
          <p:cNvCxnSpPr/>
          <p:nvPr/>
        </p:nvCxnSpPr>
        <p:spPr>
          <a:xfrm rot="5400000" flipH="1" flipV="1">
            <a:off x="6433690" y="4322062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>
            <a:extLst>
              <a:ext uri="{FF2B5EF4-FFF2-40B4-BE49-F238E27FC236}">
                <a16:creationId xmlns:a16="http://schemas.microsoft.com/office/drawing/2014/main" xmlns="" id="{3EF85709-1888-480B-A0C5-EC593B3EA22E}"/>
              </a:ext>
            </a:extLst>
          </p:cNvPr>
          <p:cNvSpPr/>
          <p:nvPr/>
        </p:nvSpPr>
        <p:spPr>
          <a:xfrm rot="10800000">
            <a:off x="6772584" y="401910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F12BDBC4-0808-40AE-9E6C-266F5F2DC8CD}"/>
              </a:ext>
            </a:extLst>
          </p:cNvPr>
          <p:cNvSpPr/>
          <p:nvPr/>
        </p:nvSpPr>
        <p:spPr>
          <a:xfrm>
            <a:off x="6316191" y="4729136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64">
            <a:extLst>
              <a:ext uri="{FF2B5EF4-FFF2-40B4-BE49-F238E27FC236}">
                <a16:creationId xmlns:a16="http://schemas.microsoft.com/office/drawing/2014/main" xmlns="" id="{02DFBB05-E162-4287-9FD9-CFCA57F726EB}"/>
              </a:ext>
            </a:extLst>
          </p:cNvPr>
          <p:cNvGrpSpPr/>
          <p:nvPr/>
        </p:nvGrpSpPr>
        <p:grpSpPr>
          <a:xfrm>
            <a:off x="6080919" y="5141440"/>
            <a:ext cx="379732" cy="433924"/>
            <a:chOff x="6921663" y="2641601"/>
            <a:chExt cx="380674" cy="43392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63E04FAE-2D42-4E49-9F77-A2E24C4955B4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CFCC5BA3-1573-44EA-9647-33D9D28AC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BB464F04-6023-4356-BFD5-2DE53BB565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9F726660-7C61-4FE9-B6F8-88A741A6E3E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A0560CE7-F5D6-42C4-952A-F6DAF460384E}"/>
              </a:ext>
            </a:extLst>
          </p:cNvPr>
          <p:cNvSpPr/>
          <p:nvPr/>
        </p:nvSpPr>
        <p:spPr>
          <a:xfrm>
            <a:off x="6861603" y="424427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xmlns="" id="{8D79949F-1E32-46A9-B407-2719335642ED}"/>
              </a:ext>
            </a:extLst>
          </p:cNvPr>
          <p:cNvCxnSpPr>
            <a:cxnSpLocks/>
          </p:cNvCxnSpPr>
          <p:nvPr/>
        </p:nvCxnSpPr>
        <p:spPr>
          <a:xfrm flipH="1">
            <a:off x="6270784" y="4873396"/>
            <a:ext cx="119200" cy="29374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86">
            <a:extLst>
              <a:ext uri="{FF2B5EF4-FFF2-40B4-BE49-F238E27FC236}">
                <a16:creationId xmlns:a16="http://schemas.microsoft.com/office/drawing/2014/main" xmlns="" id="{02506096-F203-4DEB-9255-30E284D4AE99}"/>
              </a:ext>
            </a:extLst>
          </p:cNvPr>
          <p:cNvGrpSpPr/>
          <p:nvPr/>
        </p:nvGrpSpPr>
        <p:grpSpPr>
          <a:xfrm>
            <a:off x="6055513" y="3417007"/>
            <a:ext cx="379732" cy="433924"/>
            <a:chOff x="6921663" y="2641601"/>
            <a:chExt cx="380674" cy="433924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xmlns="" id="{E20C65D8-E009-4C29-8ADD-904D709C6053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xmlns="" id="{EA6F0687-2D97-4294-8F52-811592D0A78F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xmlns="" id="{9A9FD88D-A4D1-4726-A027-FC71E572E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xmlns="" id="{1688FCD3-0D60-442D-8F7F-859F153BF70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xmlns="" id="{8CB37478-6AE2-4160-A531-A811D80D4F89}"/>
              </a:ext>
            </a:extLst>
          </p:cNvPr>
          <p:cNvSpPr txBox="1"/>
          <p:nvPr/>
        </p:nvSpPr>
        <p:spPr>
          <a:xfrm>
            <a:off x="4195737" y="2788093"/>
            <a:ext cx="39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xmlns="" id="{15D506FE-6070-4BD7-B5B5-6B2C2B36431D}"/>
              </a:ext>
            </a:extLst>
          </p:cNvPr>
          <p:cNvSpPr txBox="1"/>
          <p:nvPr/>
        </p:nvSpPr>
        <p:spPr>
          <a:xfrm>
            <a:off x="4130726" y="4447579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f</a:t>
            </a:r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xmlns="" id="{C3B22C9F-D1A2-4982-AA68-830DCD3FD365}"/>
              </a:ext>
            </a:extLst>
          </p:cNvPr>
          <p:cNvCxnSpPr>
            <a:cxnSpLocks/>
          </p:cNvCxnSpPr>
          <p:nvPr/>
        </p:nvCxnSpPr>
        <p:spPr>
          <a:xfrm flipV="1">
            <a:off x="5941958" y="4801267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FC11D3D8-CDE8-4AE1-B5B9-D1D5FB8CCD4A}"/>
              </a:ext>
            </a:extLst>
          </p:cNvPr>
          <p:cNvSpPr/>
          <p:nvPr/>
        </p:nvSpPr>
        <p:spPr>
          <a:xfrm>
            <a:off x="6055513" y="534690"/>
            <a:ext cx="1906721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1C679C08-6B88-4CCF-B58C-8E6BAC8A4711}"/>
              </a:ext>
            </a:extLst>
          </p:cNvPr>
          <p:cNvSpPr/>
          <p:nvPr/>
        </p:nvSpPr>
        <p:spPr>
          <a:xfrm>
            <a:off x="5734944" y="1873833"/>
            <a:ext cx="1906721" cy="519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xmlns="" id="{AFF8C3AF-F069-43D5-9706-E5946D91E968}"/>
              </a:ext>
            </a:extLst>
          </p:cNvPr>
          <p:cNvSpPr/>
          <p:nvPr/>
        </p:nvSpPr>
        <p:spPr>
          <a:xfrm>
            <a:off x="0" y="1"/>
            <a:ext cx="12161838" cy="794324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Carry Our Information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xmlns="" id="{7F6C977A-08B3-4A1B-BF50-FC52E213A3AE}"/>
              </a:ext>
            </a:extLst>
          </p:cNvPr>
          <p:cNvCxnSpPr/>
          <p:nvPr/>
        </p:nvCxnSpPr>
        <p:spPr>
          <a:xfrm rot="5400000" flipH="1" flipV="1">
            <a:off x="6396110" y="2542156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38B0F03D-DCFF-4312-BF16-500610ED10D3}"/>
              </a:ext>
            </a:extLst>
          </p:cNvPr>
          <p:cNvSpPr/>
          <p:nvPr/>
        </p:nvSpPr>
        <p:spPr>
          <a:xfrm>
            <a:off x="6284803" y="2950249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96EC6463-CFCE-4A94-934D-4742B5E309AF}"/>
              </a:ext>
            </a:extLst>
          </p:cNvPr>
          <p:cNvSpPr/>
          <p:nvPr/>
        </p:nvSpPr>
        <p:spPr>
          <a:xfrm rot="10800000">
            <a:off x="6735004" y="228109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EE6532AC-972F-40DC-B23C-D0BDF0BF9CA8}"/>
              </a:ext>
            </a:extLst>
          </p:cNvPr>
          <p:cNvSpPr/>
          <p:nvPr/>
        </p:nvSpPr>
        <p:spPr>
          <a:xfrm>
            <a:off x="6817484" y="2448343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664C0A51-F7C7-4095-A05C-C0FBB172AF43}"/>
              </a:ext>
            </a:extLst>
          </p:cNvPr>
          <p:cNvCxnSpPr>
            <a:cxnSpLocks/>
          </p:cNvCxnSpPr>
          <p:nvPr/>
        </p:nvCxnSpPr>
        <p:spPr>
          <a:xfrm flipH="1">
            <a:off x="6246595" y="3094509"/>
            <a:ext cx="112002" cy="33370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xmlns="" id="{DBF685F4-F3E5-4CB8-A7F4-9A07C86FAFFA}"/>
              </a:ext>
            </a:extLst>
          </p:cNvPr>
          <p:cNvCxnSpPr>
            <a:cxnSpLocks/>
          </p:cNvCxnSpPr>
          <p:nvPr/>
        </p:nvCxnSpPr>
        <p:spPr>
          <a:xfrm flipV="1">
            <a:off x="5928356" y="3011791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6D1CD-BE15-4176-BE56-62220C9D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B8715-3F43-47C7-B918-A0CA5B217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CD8F781-929A-4CC7-94D4-CC9550182722}"/>
              </a:ext>
            </a:extLst>
          </p:cNvPr>
          <p:cNvSpPr txBox="1"/>
          <p:nvPr/>
        </p:nvSpPr>
        <p:spPr>
          <a:xfrm>
            <a:off x="-1881" y="5246611"/>
            <a:ext cx="210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FA3F3CDF-A67C-4E85-BB9B-531F5BE1BA25}"/>
              </a:ext>
            </a:extLst>
          </p:cNvPr>
          <p:cNvSpPr txBox="1"/>
          <p:nvPr/>
        </p:nvSpPr>
        <p:spPr>
          <a:xfrm>
            <a:off x="3324734" y="5714472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xmlns="" id="{9AA63B17-BCD1-46EA-B5AA-90D3B121697D}"/>
              </a:ext>
            </a:extLst>
          </p:cNvPr>
          <p:cNvCxnSpPr>
            <a:cxnSpLocks/>
          </p:cNvCxnSpPr>
          <p:nvPr/>
        </p:nvCxnSpPr>
        <p:spPr>
          <a:xfrm flipV="1">
            <a:off x="1954059" y="5381390"/>
            <a:ext cx="851923" cy="2301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C274B951-6DC9-4729-BD82-15C88CA2C9CD}"/>
              </a:ext>
            </a:extLst>
          </p:cNvPr>
          <p:cNvSpPr txBox="1"/>
          <p:nvPr/>
        </p:nvSpPr>
        <p:spPr>
          <a:xfrm>
            <a:off x="2984458" y="5714473"/>
            <a:ext cx="526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xmlns="" id="{E65787E8-0AA8-48CB-880F-41E9317FCD1C}"/>
              </a:ext>
            </a:extLst>
          </p:cNvPr>
          <p:cNvSpPr>
            <a:spLocks noGrp="1"/>
          </p:cNvSpPr>
          <p:nvPr/>
        </p:nvSpPr>
        <p:spPr>
          <a:xfrm>
            <a:off x="8538698" y="2714620"/>
            <a:ext cx="3328699" cy="17859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Blind Chirp Modulation</a:t>
            </a:r>
            <a:r>
              <a:rPr lang="en-US" b="1" dirty="0" smtClean="0">
                <a:solidFill>
                  <a:srgbClr val="FFFFFF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Splicing Technique</a:t>
            </a:r>
            <a:endParaRPr lang="en-US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44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116 L -0.01498 -0.13819 L -0.01289 -0.29745 L -0.01289 -0.29745 " pathEditMode="relative" ptsTypes="AA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162 L 0.00131 0.07292 L -0.03893 0.07384 L -0.04961 0.13496 L -0.05065 0.17593 L -0.05143 0.13634 L -0.03815 0.07384 L 0.00091 0.07384 L -0.00065 0.00162 Z " pathEditMode="relative" ptsTypes="AAAAAAA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417 L 0.00039 0.0743 L -0.0418 0.07292 L -0.05274 0.1243 L -0.05352 0.1625 L -0.05352 0.12569 L -0.0418 0.0743 L 0.00117 0.07222 L 0.00039 0.00417 Z " pathEditMode="relative" ptsTypes="AAAAAAAAA">
                                      <p:cBhvr>
                                        <p:cTn id="4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4375 -0.0037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8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04661 -0.0467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-233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457 -0.0416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208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2305 -0.3314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1657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02395 -0.3321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62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77" grpId="0" animBg="1"/>
      <p:bldP spid="77" grpId="1" animBg="1"/>
      <p:bldP spid="94" grpId="0"/>
      <p:bldP spid="94" grpId="1"/>
      <p:bldP spid="95" grpId="0"/>
      <p:bldP spid="95" grpId="1"/>
      <p:bldP spid="61" grpId="0" animBg="1"/>
      <p:bldP spid="64" grpId="0" animBg="1"/>
      <p:bldP spid="14" grpId="0" animBg="1"/>
      <p:bldP spid="14" grpId="1" animBg="1"/>
      <p:bldP spid="50" grpId="0"/>
      <p:bldP spid="50" grpId="1"/>
      <p:bldP spid="7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直接连接符 244">
            <a:extLst>
              <a:ext uri="{FF2B5EF4-FFF2-40B4-BE49-F238E27FC236}">
                <a16:creationId xmlns:a16="http://schemas.microsoft.com/office/drawing/2014/main" xmlns="" id="{2CE681F2-A494-4C67-A56D-A0DEC6009CE0}"/>
              </a:ext>
            </a:extLst>
          </p:cNvPr>
          <p:cNvCxnSpPr>
            <a:cxnSpLocks/>
          </p:cNvCxnSpPr>
          <p:nvPr/>
        </p:nvCxnSpPr>
        <p:spPr>
          <a:xfrm>
            <a:off x="4034267" y="1847780"/>
            <a:ext cx="566479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025BBEB-70A5-4586-9C2F-12D284B0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98" y="2018351"/>
            <a:ext cx="3661958" cy="3696121"/>
          </a:xfrm>
          <a:prstGeom prst="rect">
            <a:avLst/>
          </a:prstGeom>
        </p:spPr>
      </p:pic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xmlns="" id="{987FA45B-400B-4A1A-AED7-C3BE07FF9761}"/>
              </a:ext>
            </a:extLst>
          </p:cNvPr>
          <p:cNvCxnSpPr>
            <a:cxnSpLocks/>
          </p:cNvCxnSpPr>
          <p:nvPr/>
        </p:nvCxnSpPr>
        <p:spPr>
          <a:xfrm flipV="1">
            <a:off x="4626676" y="3021357"/>
            <a:ext cx="1333029" cy="307063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xmlns="" id="{B5CA510B-E7A3-4286-819F-E1F67D59B3EB}"/>
              </a:ext>
            </a:extLst>
          </p:cNvPr>
          <p:cNvCxnSpPr>
            <a:cxnSpLocks/>
          </p:cNvCxnSpPr>
          <p:nvPr/>
        </p:nvCxnSpPr>
        <p:spPr>
          <a:xfrm rot="10800000">
            <a:off x="4626677" y="4409478"/>
            <a:ext cx="1333029" cy="395127"/>
          </a:xfrm>
          <a:prstGeom prst="bentConnector3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xmlns="" id="{7F6C977A-08B3-4A1B-BF50-FC52E213A3AE}"/>
              </a:ext>
            </a:extLst>
          </p:cNvPr>
          <p:cNvCxnSpPr/>
          <p:nvPr/>
        </p:nvCxnSpPr>
        <p:spPr>
          <a:xfrm rot="5400000" flipH="1" flipV="1">
            <a:off x="6396110" y="2542156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xmlns="" id="{25D4179C-EE28-4312-95DE-6F6A97E519CA}"/>
              </a:ext>
            </a:extLst>
          </p:cNvPr>
          <p:cNvCxnSpPr/>
          <p:nvPr/>
        </p:nvCxnSpPr>
        <p:spPr>
          <a:xfrm rot="5400000" flipH="1" flipV="1">
            <a:off x="6433690" y="4322062"/>
            <a:ext cx="514269" cy="444139"/>
          </a:xfrm>
          <a:prstGeom prst="bentConnector3">
            <a:avLst>
              <a:gd name="adj1" fmla="val 194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>
            <a:extLst>
              <a:ext uri="{FF2B5EF4-FFF2-40B4-BE49-F238E27FC236}">
                <a16:creationId xmlns:a16="http://schemas.microsoft.com/office/drawing/2014/main" xmlns="" id="{3EF85709-1888-480B-A0C5-EC593B3EA22E}"/>
              </a:ext>
            </a:extLst>
          </p:cNvPr>
          <p:cNvSpPr/>
          <p:nvPr/>
        </p:nvSpPr>
        <p:spPr>
          <a:xfrm rot="10800000">
            <a:off x="6772584" y="401910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xmlns="" id="{38B0F03D-DCFF-4312-BF16-500610ED10D3}"/>
              </a:ext>
            </a:extLst>
          </p:cNvPr>
          <p:cNvSpPr/>
          <p:nvPr/>
        </p:nvSpPr>
        <p:spPr>
          <a:xfrm>
            <a:off x="6284803" y="2950249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xmlns="" id="{F12BDBC4-0808-40AE-9E6C-266F5F2DC8CD}"/>
              </a:ext>
            </a:extLst>
          </p:cNvPr>
          <p:cNvSpPr/>
          <p:nvPr/>
        </p:nvSpPr>
        <p:spPr>
          <a:xfrm>
            <a:off x="6316191" y="4729136"/>
            <a:ext cx="147588" cy="14426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4">
            <a:extLst>
              <a:ext uri="{FF2B5EF4-FFF2-40B4-BE49-F238E27FC236}">
                <a16:creationId xmlns:a16="http://schemas.microsoft.com/office/drawing/2014/main" xmlns="" id="{02DFBB05-E162-4287-9FD9-CFCA57F726EB}"/>
              </a:ext>
            </a:extLst>
          </p:cNvPr>
          <p:cNvGrpSpPr/>
          <p:nvPr/>
        </p:nvGrpSpPr>
        <p:grpSpPr>
          <a:xfrm>
            <a:off x="6080919" y="5141440"/>
            <a:ext cx="379732" cy="433924"/>
            <a:chOff x="6921663" y="2641601"/>
            <a:chExt cx="380674" cy="433924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63E04FAE-2D42-4E49-9F77-A2E24C4955B4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CFCC5BA3-1573-44EA-9647-33D9D28AC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xmlns="" id="{BB464F04-6023-4356-BFD5-2DE53BB565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xmlns="" id="{9F726660-7C61-4FE9-B6F8-88A741A6E3E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664C0A51-F7C7-4095-A05C-C0FBB172AF43}"/>
              </a:ext>
            </a:extLst>
          </p:cNvPr>
          <p:cNvCxnSpPr>
            <a:cxnSpLocks/>
          </p:cNvCxnSpPr>
          <p:nvPr/>
        </p:nvCxnSpPr>
        <p:spPr>
          <a:xfrm flipH="1">
            <a:off x="6246595" y="3094509"/>
            <a:ext cx="112002" cy="333706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xmlns="" id="{8D79949F-1E32-46A9-B407-2719335642ED}"/>
              </a:ext>
            </a:extLst>
          </p:cNvPr>
          <p:cNvCxnSpPr>
            <a:cxnSpLocks/>
          </p:cNvCxnSpPr>
          <p:nvPr/>
        </p:nvCxnSpPr>
        <p:spPr>
          <a:xfrm flipH="1">
            <a:off x="6270784" y="4873396"/>
            <a:ext cx="119200" cy="29374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86">
            <a:extLst>
              <a:ext uri="{FF2B5EF4-FFF2-40B4-BE49-F238E27FC236}">
                <a16:creationId xmlns:a16="http://schemas.microsoft.com/office/drawing/2014/main" xmlns="" id="{02506096-F203-4DEB-9255-30E284D4AE99}"/>
              </a:ext>
            </a:extLst>
          </p:cNvPr>
          <p:cNvGrpSpPr/>
          <p:nvPr/>
        </p:nvGrpSpPr>
        <p:grpSpPr>
          <a:xfrm>
            <a:off x="6055513" y="3417007"/>
            <a:ext cx="379732" cy="433924"/>
            <a:chOff x="6921663" y="2641601"/>
            <a:chExt cx="380674" cy="433924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xmlns="" id="{E20C65D8-E009-4C29-8ADD-904D709C6053}"/>
                </a:ext>
              </a:extLst>
            </p:cNvPr>
            <p:cNvCxnSpPr/>
            <p:nvPr/>
          </p:nvCxnSpPr>
          <p:spPr>
            <a:xfrm>
              <a:off x="7116233" y="2641601"/>
              <a:ext cx="0" cy="27728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xmlns="" id="{EA6F0687-2D97-4294-8F52-811592D0A78F}"/>
                </a:ext>
              </a:extLst>
            </p:cNvPr>
            <p:cNvCxnSpPr>
              <a:cxnSpLocks/>
            </p:cNvCxnSpPr>
            <p:nvPr/>
          </p:nvCxnSpPr>
          <p:spPr>
            <a:xfrm>
              <a:off x="6921663" y="2918884"/>
              <a:ext cx="380674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xmlns="" id="{9A9FD88D-A4D1-4726-A027-FC71E572E447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58" y="2994180"/>
              <a:ext cx="265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xmlns="" id="{1688FCD3-0D60-442D-8F7F-859F153BF704}"/>
                </a:ext>
              </a:extLst>
            </p:cNvPr>
            <p:cNvCxnSpPr>
              <a:cxnSpLocks/>
            </p:cNvCxnSpPr>
            <p:nvPr/>
          </p:nvCxnSpPr>
          <p:spPr>
            <a:xfrm>
              <a:off x="7037387" y="3075525"/>
              <a:ext cx="149225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xmlns="" id="{D4D54931-37BA-4FB9-8D15-069832B5836B}"/>
              </a:ext>
            </a:extLst>
          </p:cNvPr>
          <p:cNvCxnSpPr>
            <a:cxnSpLocks/>
          </p:cNvCxnSpPr>
          <p:nvPr/>
        </p:nvCxnSpPr>
        <p:spPr>
          <a:xfrm flipV="1">
            <a:off x="6540357" y="1343364"/>
            <a:ext cx="396233" cy="484516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>
            <a:extLst>
              <a:ext uri="{FF2B5EF4-FFF2-40B4-BE49-F238E27FC236}">
                <a16:creationId xmlns:a16="http://schemas.microsoft.com/office/drawing/2014/main" xmlns="" id="{296FB90D-EA6C-4981-A3D2-F2A7D6F4E32B}"/>
              </a:ext>
            </a:extLst>
          </p:cNvPr>
          <p:cNvCxnSpPr>
            <a:cxnSpLocks/>
          </p:cNvCxnSpPr>
          <p:nvPr/>
        </p:nvCxnSpPr>
        <p:spPr>
          <a:xfrm flipV="1">
            <a:off x="6367406" y="1176107"/>
            <a:ext cx="149133" cy="173540"/>
          </a:xfrm>
          <a:prstGeom prst="line">
            <a:avLst/>
          </a:prstGeom>
          <a:ln w="6350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217">
            <a:extLst>
              <a:ext uri="{FF2B5EF4-FFF2-40B4-BE49-F238E27FC236}">
                <a16:creationId xmlns:a16="http://schemas.microsoft.com/office/drawing/2014/main" xmlns="" id="{06783C64-FEF8-4F7C-A7AB-D909E6589B5E}"/>
              </a:ext>
            </a:extLst>
          </p:cNvPr>
          <p:cNvGrpSpPr/>
          <p:nvPr/>
        </p:nvGrpSpPr>
        <p:grpSpPr>
          <a:xfrm>
            <a:off x="6897217" y="851876"/>
            <a:ext cx="1708232" cy="1379586"/>
            <a:chOff x="6914322" y="610576"/>
            <a:chExt cx="1712469" cy="1379586"/>
          </a:xfrm>
        </p:grpSpPr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xmlns="" id="{860A0BBD-957E-441D-97C7-FC0A7B3B7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4322" y="1331185"/>
              <a:ext cx="268194" cy="328298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xmlns="" id="{5F7D4B4D-B5E0-4EBC-970B-2FCDD7888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5934" y="1661864"/>
              <a:ext cx="268194" cy="328298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xmlns="" id="{D1D281ED-2CDA-46DA-B6FE-5404A115F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5496" y="669809"/>
              <a:ext cx="260470" cy="33252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xmlns="" id="{089AD1AF-D38B-4310-B7C4-C73B33F22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9777" y="962204"/>
              <a:ext cx="268194" cy="328298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xmlns="" id="{CE5290D1-DDEB-422E-9060-5C8487396E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361" y="933923"/>
              <a:ext cx="374090" cy="494561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xmlns="" id="{DEB331D0-03D8-4FFA-BBCC-C5FAD144F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3426" y="1422471"/>
              <a:ext cx="149503" cy="17354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xmlns="" id="{C2BB9F42-D546-4B85-8CD4-05D15F073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7922" y="610576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>
              <a:extLst>
                <a:ext uri="{FF2B5EF4-FFF2-40B4-BE49-F238E27FC236}">
                  <a16:creationId xmlns:a16="http://schemas.microsoft.com/office/drawing/2014/main" xmlns="" id="{69DB261F-36D9-4041-85DA-305779428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7337" y="1309112"/>
              <a:ext cx="559454" cy="646695"/>
            </a:xfrm>
            <a:prstGeom prst="line">
              <a:avLst/>
            </a:prstGeom>
            <a:ln w="635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文本框 210">
            <a:extLst>
              <a:ext uri="{FF2B5EF4-FFF2-40B4-BE49-F238E27FC236}">
                <a16:creationId xmlns:a16="http://schemas.microsoft.com/office/drawing/2014/main" xmlns="" id="{FA0BB62F-9153-4D3C-9F56-09310336BFF3}"/>
              </a:ext>
            </a:extLst>
          </p:cNvPr>
          <p:cNvSpPr txBox="1"/>
          <p:nvPr/>
        </p:nvSpPr>
        <p:spPr>
          <a:xfrm>
            <a:off x="7500649" y="4970799"/>
            <a:ext cx="4402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xmlns="" id="{FD736ABD-4B67-43B3-94D8-7F3464A59DE5}"/>
              </a:ext>
            </a:extLst>
          </p:cNvPr>
          <p:cNvSpPr txBox="1"/>
          <p:nvPr/>
        </p:nvSpPr>
        <p:spPr>
          <a:xfrm>
            <a:off x="7510151" y="5600554"/>
            <a:ext cx="4359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= f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C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BW/2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椭圆 213">
            <a:extLst>
              <a:ext uri="{FF2B5EF4-FFF2-40B4-BE49-F238E27FC236}">
                <a16:creationId xmlns:a16="http://schemas.microsoft.com/office/drawing/2014/main" xmlns="" id="{0C2A4F9D-1D6B-4E2C-8BA4-606F74416DE4}"/>
              </a:ext>
            </a:extLst>
          </p:cNvPr>
          <p:cNvSpPr/>
          <p:nvPr/>
        </p:nvSpPr>
        <p:spPr>
          <a:xfrm>
            <a:off x="6861603" y="4244275"/>
            <a:ext cx="91886" cy="1022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xmlns="" id="{039C7C71-F747-4CB8-BC04-E8429BD8AFB6}"/>
              </a:ext>
            </a:extLst>
          </p:cNvPr>
          <p:cNvSpPr txBox="1"/>
          <p:nvPr/>
        </p:nvSpPr>
        <p:spPr>
          <a:xfrm>
            <a:off x="4195737" y="2788093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f</a:t>
            </a:r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xmlns="" id="{3461842D-FB67-491D-87EF-17EA041AAF67}"/>
              </a:ext>
            </a:extLst>
          </p:cNvPr>
          <p:cNvSpPr txBox="1"/>
          <p:nvPr/>
        </p:nvSpPr>
        <p:spPr>
          <a:xfrm>
            <a:off x="4130726" y="4447579"/>
            <a:ext cx="396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en-US" altLang="zh-CN" sz="1600" dirty="0">
                <a:solidFill>
                  <a:schemeClr val="bg1"/>
                </a:solidFill>
              </a:rPr>
              <a:t>2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247" name="直接连接符 246">
            <a:extLst>
              <a:ext uri="{FF2B5EF4-FFF2-40B4-BE49-F238E27FC236}">
                <a16:creationId xmlns:a16="http://schemas.microsoft.com/office/drawing/2014/main" xmlns="" id="{B451CF50-5F86-4DE9-9D64-DD3CB0504F7A}"/>
              </a:ext>
            </a:extLst>
          </p:cNvPr>
          <p:cNvCxnSpPr>
            <a:cxnSpLocks/>
          </p:cNvCxnSpPr>
          <p:nvPr/>
        </p:nvCxnSpPr>
        <p:spPr>
          <a:xfrm flipV="1">
            <a:off x="5941958" y="4801267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>
            <a:extLst>
              <a:ext uri="{FF2B5EF4-FFF2-40B4-BE49-F238E27FC236}">
                <a16:creationId xmlns:a16="http://schemas.microsoft.com/office/drawing/2014/main" xmlns="" id="{919C4C89-90E4-4948-9940-C430C72264AC}"/>
              </a:ext>
            </a:extLst>
          </p:cNvPr>
          <p:cNvCxnSpPr>
            <a:cxnSpLocks/>
          </p:cNvCxnSpPr>
          <p:nvPr/>
        </p:nvCxnSpPr>
        <p:spPr>
          <a:xfrm flipV="1">
            <a:off x="5928356" y="3011791"/>
            <a:ext cx="371813" cy="634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>
            <a:extLst>
              <a:ext uri="{FF2B5EF4-FFF2-40B4-BE49-F238E27FC236}">
                <a16:creationId xmlns:a16="http://schemas.microsoft.com/office/drawing/2014/main" xmlns="" id="{41632DDE-18BE-4DA2-8880-B79F399693CD}"/>
              </a:ext>
            </a:extLst>
          </p:cNvPr>
          <p:cNvCxnSpPr>
            <a:cxnSpLocks/>
          </p:cNvCxnSpPr>
          <p:nvPr/>
        </p:nvCxnSpPr>
        <p:spPr>
          <a:xfrm>
            <a:off x="6867369" y="1013460"/>
            <a:ext cx="0" cy="100489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9205AD14-E1F4-41D7-A763-4DA7F3792526}"/>
              </a:ext>
            </a:extLst>
          </p:cNvPr>
          <p:cNvSpPr/>
          <p:nvPr/>
        </p:nvSpPr>
        <p:spPr>
          <a:xfrm>
            <a:off x="6246595" y="1883431"/>
            <a:ext cx="3202440" cy="639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A507B047-8C8F-4543-811E-C7427E3AC9E2}"/>
              </a:ext>
            </a:extLst>
          </p:cNvPr>
          <p:cNvSpPr/>
          <p:nvPr/>
        </p:nvSpPr>
        <p:spPr>
          <a:xfrm>
            <a:off x="6735004" y="801890"/>
            <a:ext cx="2781206" cy="38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6" name="直接连接符 245">
            <a:extLst>
              <a:ext uri="{FF2B5EF4-FFF2-40B4-BE49-F238E27FC236}">
                <a16:creationId xmlns:a16="http://schemas.microsoft.com/office/drawing/2014/main" xmlns="" id="{CA9DB021-FFE7-4CE0-9F35-6FE5C67DCCD9}"/>
              </a:ext>
            </a:extLst>
          </p:cNvPr>
          <p:cNvCxnSpPr>
            <a:cxnSpLocks/>
          </p:cNvCxnSpPr>
          <p:nvPr/>
        </p:nvCxnSpPr>
        <p:spPr>
          <a:xfrm>
            <a:off x="4022596" y="1196835"/>
            <a:ext cx="5744880" cy="425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等腰三角形 39">
            <a:extLst>
              <a:ext uri="{FF2B5EF4-FFF2-40B4-BE49-F238E27FC236}">
                <a16:creationId xmlns:a16="http://schemas.microsoft.com/office/drawing/2014/main" xmlns="" id="{96EC6463-CFCE-4A94-934D-4742B5E309AF}"/>
              </a:ext>
            </a:extLst>
          </p:cNvPr>
          <p:cNvSpPr/>
          <p:nvPr/>
        </p:nvSpPr>
        <p:spPr>
          <a:xfrm rot="10800000">
            <a:off x="6735004" y="2281098"/>
            <a:ext cx="280619" cy="286256"/>
          </a:xfrm>
          <a:prstGeom prst="triangl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>
            <a:extLst>
              <a:ext uri="{FF2B5EF4-FFF2-40B4-BE49-F238E27FC236}">
                <a16:creationId xmlns:a16="http://schemas.microsoft.com/office/drawing/2014/main" xmlns="" id="{8B50F9BD-3F94-4F99-814B-341D6B343FDB}"/>
              </a:ext>
            </a:extLst>
          </p:cNvPr>
          <p:cNvSpPr/>
          <p:nvPr/>
        </p:nvSpPr>
        <p:spPr>
          <a:xfrm>
            <a:off x="6817484" y="2448343"/>
            <a:ext cx="91886" cy="10227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Rectangle 47">
            <a:extLst>
              <a:ext uri="{FF2B5EF4-FFF2-40B4-BE49-F238E27FC236}">
                <a16:creationId xmlns:a16="http://schemas.microsoft.com/office/drawing/2014/main" xmlns="" id="{655FB8AC-C1C3-482D-A0DA-A76357D0D936}"/>
              </a:ext>
            </a:extLst>
          </p:cNvPr>
          <p:cNvSpPr/>
          <p:nvPr/>
        </p:nvSpPr>
        <p:spPr>
          <a:xfrm>
            <a:off x="1" y="1"/>
            <a:ext cx="12161837" cy="794324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Carry Our Information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666D1CD-BE15-4176-BE56-62220C9D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B8715-3F43-47C7-B918-A0CA5B217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944" y="5011692"/>
            <a:ext cx="467790" cy="4304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CD8F781-929A-4CC7-94D4-CC9550182722}"/>
              </a:ext>
            </a:extLst>
          </p:cNvPr>
          <p:cNvSpPr txBox="1"/>
          <p:nvPr/>
        </p:nvSpPr>
        <p:spPr>
          <a:xfrm>
            <a:off x="-1881" y="5246611"/>
            <a:ext cx="210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FA3F3CDF-A67C-4E85-BB9B-531F5BE1BA25}"/>
              </a:ext>
            </a:extLst>
          </p:cNvPr>
          <p:cNvSpPr txBox="1"/>
          <p:nvPr/>
        </p:nvSpPr>
        <p:spPr>
          <a:xfrm>
            <a:off x="3324734" y="5714472"/>
            <a:ext cx="526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sz="4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直接箭头连接符 129">
            <a:extLst>
              <a:ext uri="{FF2B5EF4-FFF2-40B4-BE49-F238E27FC236}">
                <a16:creationId xmlns:a16="http://schemas.microsoft.com/office/drawing/2014/main" xmlns="" id="{9AA63B17-BCD1-46EA-B5AA-90D3B121697D}"/>
              </a:ext>
            </a:extLst>
          </p:cNvPr>
          <p:cNvCxnSpPr>
            <a:cxnSpLocks/>
          </p:cNvCxnSpPr>
          <p:nvPr/>
        </p:nvCxnSpPr>
        <p:spPr>
          <a:xfrm flipV="1">
            <a:off x="1954059" y="5381390"/>
            <a:ext cx="851923" cy="2301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xmlns="" id="{E898C8B6-F83B-4DCF-BAF4-A67B41554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44" t="2189" r="779" b="16236"/>
          <a:stretch/>
        </p:blipFill>
        <p:spPr>
          <a:xfrm>
            <a:off x="7385558" y="3126984"/>
            <a:ext cx="2050608" cy="5753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xmlns="" id="{F1BC8118-D139-43BA-ACF2-ED8B2DC64833}"/>
              </a:ext>
            </a:extLst>
          </p:cNvPr>
          <p:cNvSpPr>
            <a:spLocks noGrp="1"/>
          </p:cNvSpPr>
          <p:nvPr/>
        </p:nvSpPr>
        <p:spPr>
          <a:xfrm>
            <a:off x="9572640" y="2996116"/>
            <a:ext cx="2404454" cy="79007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MODULATE</a:t>
            </a:r>
          </a:p>
        </p:txBody>
      </p:sp>
    </p:spTree>
    <p:extLst>
      <p:ext uri="{BB962C8B-B14F-4D97-AF65-F5344CB8AC3E}">
        <p14:creationId xmlns:p14="http://schemas.microsoft.com/office/powerpoint/2010/main" xmlns="" val="98104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116 L -0.04192 -0.12894 L -0.04609 -0.29745 " pathEditMode="relative" ptsTypes="A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162 L 0.00131 0.07292 L -0.03893 0.07384 L -0.04961 0.13496 L -0.05065 0.17593 L -0.05143 0.13634 L -0.03815 0.07384 L 0.00091 0.07384 L -0.00065 0.00162 Z " pathEditMode="relative" ptsTypes="AAAAAAAAA">
                                      <p:cBhvr>
                                        <p:cTn id="43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417 L 0.00039 0.0743 L -0.0418 0.07292 L -0.05274 0.1243 L -0.05352 0.1625 L -0.05352 0.12569 L -0.0418 0.0743 L 0.00117 0.07222 L 0.00039 0.00417 Z " pathEditMode="relative" ptsTypes="AAAAAAAAA">
                                      <p:cBhvr>
                                        <p:cTn id="45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04583 0.000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4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48148E-6 L 0.04661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4713 0.00092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4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4" grpId="1" animBg="1"/>
      <p:bldP spid="215" grpId="0"/>
      <p:bldP spid="215" grpId="1"/>
      <p:bldP spid="216" grpId="0"/>
      <p:bldP spid="216" grpId="1"/>
      <p:bldP spid="213" grpId="0" animBg="1"/>
      <p:bldP spid="213" grpId="1" animBg="1"/>
      <p:bldP spid="63" grpId="0"/>
      <p:bldP spid="63" grpId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511EFB4-3583-4481-84F1-7E49BC6A2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44" t="2189" r="779" b="16236"/>
          <a:stretch/>
        </p:blipFill>
        <p:spPr>
          <a:xfrm>
            <a:off x="7090219" y="1747053"/>
            <a:ext cx="4031692" cy="30121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50" name="Rectangle 47">
            <a:extLst>
              <a:ext uri="{FF2B5EF4-FFF2-40B4-BE49-F238E27FC236}">
                <a16:creationId xmlns:a16="http://schemas.microsoft.com/office/drawing/2014/main" xmlns="" id="{655FB8AC-C1C3-482D-A0DA-A76357D0D936}"/>
              </a:ext>
            </a:extLst>
          </p:cNvPr>
          <p:cNvSpPr/>
          <p:nvPr/>
        </p:nvSpPr>
        <p:spPr>
          <a:xfrm>
            <a:off x="0" y="0"/>
            <a:ext cx="12161838" cy="870160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USRP RECEIVED SIGNAL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E873C9DB-488C-40C3-8355-B602D4FFD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4" t="2356" r="50861" b="16236"/>
          <a:stretch/>
        </p:blipFill>
        <p:spPr>
          <a:xfrm>
            <a:off x="1552535" y="1760378"/>
            <a:ext cx="4031691" cy="3011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A12698B6-50DF-439A-B79C-92D487C4E81B}"/>
              </a:ext>
            </a:extLst>
          </p:cNvPr>
          <p:cNvSpPr txBox="1"/>
          <p:nvPr/>
        </p:nvSpPr>
        <p:spPr>
          <a:xfrm rot="16200000">
            <a:off x="-547048" y="2906722"/>
            <a:ext cx="2912103" cy="52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Frequence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KHz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DD00EF4E-F248-44AA-AD88-D6FECEE3F37F}"/>
              </a:ext>
            </a:extLst>
          </p:cNvPr>
          <p:cNvSpPr txBox="1"/>
          <p:nvPr/>
        </p:nvSpPr>
        <p:spPr>
          <a:xfrm>
            <a:off x="2669993" y="5078308"/>
            <a:ext cx="1899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(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ms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D9894372-75D0-4206-9028-23245644A557}"/>
              </a:ext>
            </a:extLst>
          </p:cNvPr>
          <p:cNvSpPr>
            <a:spLocks noGrp="1"/>
          </p:cNvSpPr>
          <p:nvPr/>
        </p:nvSpPr>
        <p:spPr>
          <a:xfrm>
            <a:off x="909003" y="5749117"/>
            <a:ext cx="4928077" cy="62111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MODULATE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xmlns="" id="{35E4DBD6-417D-4160-A3CD-12702841BEA4}"/>
              </a:ext>
            </a:extLst>
          </p:cNvPr>
          <p:cNvSpPr>
            <a:spLocks noGrp="1"/>
          </p:cNvSpPr>
          <p:nvPr/>
        </p:nvSpPr>
        <p:spPr>
          <a:xfrm>
            <a:off x="6637104" y="5744765"/>
            <a:ext cx="4700045" cy="62546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MODULATE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96530D1-F48C-4A6B-A0EA-F9A55F7EACE7}"/>
              </a:ext>
            </a:extLst>
          </p:cNvPr>
          <p:cNvSpPr/>
          <p:nvPr/>
        </p:nvSpPr>
        <p:spPr>
          <a:xfrm>
            <a:off x="4782595" y="1563819"/>
            <a:ext cx="801631" cy="335213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4BC66F1E-01E2-423D-89C2-E4141BF8FACE}"/>
              </a:ext>
            </a:extLst>
          </p:cNvPr>
          <p:cNvSpPr/>
          <p:nvPr/>
        </p:nvSpPr>
        <p:spPr>
          <a:xfrm>
            <a:off x="10302939" y="1549563"/>
            <a:ext cx="801631" cy="3353071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65B611A4-0F75-4E8F-B4A2-A541BEE69DCF}"/>
              </a:ext>
            </a:extLst>
          </p:cNvPr>
          <p:cNvSpPr txBox="1"/>
          <p:nvPr/>
        </p:nvSpPr>
        <p:spPr>
          <a:xfrm>
            <a:off x="1111057" y="1705280"/>
            <a:ext cx="461665" cy="4770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DF10E5E0-D452-4261-AFA7-E18E62118077}"/>
              </a:ext>
            </a:extLst>
          </p:cNvPr>
          <p:cNvSpPr txBox="1"/>
          <p:nvPr/>
        </p:nvSpPr>
        <p:spPr>
          <a:xfrm>
            <a:off x="1111057" y="4307905"/>
            <a:ext cx="461665" cy="5539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-250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7F3A5D0B-E470-477B-9B4B-F7A8448B367C}"/>
              </a:ext>
            </a:extLst>
          </p:cNvPr>
          <p:cNvSpPr txBox="1"/>
          <p:nvPr/>
        </p:nvSpPr>
        <p:spPr>
          <a:xfrm>
            <a:off x="1120738" y="2660926"/>
            <a:ext cx="461665" cy="6694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47E60563-F2B1-4BA3-B13B-06EB634AB281}"/>
              </a:ext>
            </a:extLst>
          </p:cNvPr>
          <p:cNvSpPr txBox="1"/>
          <p:nvPr/>
        </p:nvSpPr>
        <p:spPr>
          <a:xfrm>
            <a:off x="1404021" y="4871185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A6633758-60F3-4E58-9B4A-A154996A89D6}"/>
              </a:ext>
            </a:extLst>
          </p:cNvPr>
          <p:cNvSpPr txBox="1"/>
          <p:nvPr/>
        </p:nvSpPr>
        <p:spPr>
          <a:xfrm>
            <a:off x="2101927" y="4881072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B812EE4-14D6-415D-AD70-CD3CBAC939B6}"/>
              </a:ext>
            </a:extLst>
          </p:cNvPr>
          <p:cNvSpPr txBox="1"/>
          <p:nvPr/>
        </p:nvSpPr>
        <p:spPr>
          <a:xfrm>
            <a:off x="2962947" y="4871069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BE3136D6-F8FE-4367-B5D6-F2B1A501F269}"/>
              </a:ext>
            </a:extLst>
          </p:cNvPr>
          <p:cNvSpPr txBox="1"/>
          <p:nvPr/>
        </p:nvSpPr>
        <p:spPr>
          <a:xfrm>
            <a:off x="3706593" y="4884632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3D79CF18-8429-426A-A8AD-08113D16FE08}"/>
              </a:ext>
            </a:extLst>
          </p:cNvPr>
          <p:cNvSpPr txBox="1"/>
          <p:nvPr/>
        </p:nvSpPr>
        <p:spPr>
          <a:xfrm>
            <a:off x="4645967" y="4862542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9F1B058F-C0A4-48F7-A43A-41AB06B79D69}"/>
              </a:ext>
            </a:extLst>
          </p:cNvPr>
          <p:cNvSpPr txBox="1"/>
          <p:nvPr/>
        </p:nvSpPr>
        <p:spPr>
          <a:xfrm>
            <a:off x="5411593" y="4876105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841B163B-B1B7-4C97-9FB0-CBCC6B98CEDE}"/>
              </a:ext>
            </a:extLst>
          </p:cNvPr>
          <p:cNvSpPr txBox="1"/>
          <p:nvPr/>
        </p:nvSpPr>
        <p:spPr>
          <a:xfrm rot="16200000">
            <a:off x="5002287" y="2899366"/>
            <a:ext cx="2912103" cy="52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Frequence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KHz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32C050CE-5600-44BC-B510-22EF545E5D51}"/>
              </a:ext>
            </a:extLst>
          </p:cNvPr>
          <p:cNvSpPr txBox="1"/>
          <p:nvPr/>
        </p:nvSpPr>
        <p:spPr>
          <a:xfrm>
            <a:off x="8186359" y="5070952"/>
            <a:ext cx="1899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(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ms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xmlns="" id="{1B0463B6-A3D9-4BBD-A109-B9D727BB7ECF}"/>
              </a:ext>
            </a:extLst>
          </p:cNvPr>
          <p:cNvSpPr txBox="1"/>
          <p:nvPr/>
        </p:nvSpPr>
        <p:spPr>
          <a:xfrm>
            <a:off x="6627423" y="1697924"/>
            <a:ext cx="461665" cy="4770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xmlns="" id="{30691CFB-B20A-44BF-8807-F37E39E99F81}"/>
              </a:ext>
            </a:extLst>
          </p:cNvPr>
          <p:cNvSpPr txBox="1"/>
          <p:nvPr/>
        </p:nvSpPr>
        <p:spPr>
          <a:xfrm>
            <a:off x="6627423" y="4300549"/>
            <a:ext cx="461665" cy="55399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-250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2FDCEDA3-B628-4539-8DB3-A0D2DA69F3E0}"/>
              </a:ext>
            </a:extLst>
          </p:cNvPr>
          <p:cNvSpPr txBox="1"/>
          <p:nvPr/>
        </p:nvSpPr>
        <p:spPr>
          <a:xfrm>
            <a:off x="6637104" y="2653570"/>
            <a:ext cx="461665" cy="6694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xmlns="" id="{32C6C09F-FF03-40A7-B40B-1BFDE2EFE317}"/>
              </a:ext>
            </a:extLst>
          </p:cNvPr>
          <p:cNvSpPr txBox="1"/>
          <p:nvPr/>
        </p:nvSpPr>
        <p:spPr>
          <a:xfrm>
            <a:off x="6920387" y="4863829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xmlns="" id="{8EFB4175-E6F6-40A4-A552-7207991D831B}"/>
              </a:ext>
            </a:extLst>
          </p:cNvPr>
          <p:cNvSpPr txBox="1"/>
          <p:nvPr/>
        </p:nvSpPr>
        <p:spPr>
          <a:xfrm>
            <a:off x="7618293" y="4873716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xmlns="" id="{21E6FA80-C0B9-4260-9F30-0EB18A2A13C1}"/>
              </a:ext>
            </a:extLst>
          </p:cNvPr>
          <p:cNvSpPr txBox="1"/>
          <p:nvPr/>
        </p:nvSpPr>
        <p:spPr>
          <a:xfrm>
            <a:off x="8479314" y="4863713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xmlns="" id="{01D37ECA-FBAF-41BE-B620-5C8CCE9D19F2}"/>
              </a:ext>
            </a:extLst>
          </p:cNvPr>
          <p:cNvSpPr txBox="1"/>
          <p:nvPr/>
        </p:nvSpPr>
        <p:spPr>
          <a:xfrm>
            <a:off x="9222959" y="4877276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xmlns="" id="{8317CAAC-D3D2-46CF-9354-389A50CC8C71}"/>
              </a:ext>
            </a:extLst>
          </p:cNvPr>
          <p:cNvSpPr txBox="1"/>
          <p:nvPr/>
        </p:nvSpPr>
        <p:spPr>
          <a:xfrm>
            <a:off x="10162334" y="4855186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BE742B26-C18E-4901-9A32-52924EF84CC1}"/>
              </a:ext>
            </a:extLst>
          </p:cNvPr>
          <p:cNvSpPr txBox="1"/>
          <p:nvPr/>
        </p:nvSpPr>
        <p:spPr>
          <a:xfrm>
            <a:off x="10951496" y="4861779"/>
            <a:ext cx="94577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49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图片 204">
            <a:extLst>
              <a:ext uri="{FF2B5EF4-FFF2-40B4-BE49-F238E27FC236}">
                <a16:creationId xmlns:a16="http://schemas.microsoft.com/office/drawing/2014/main" xmlns="" id="{E47741B6-ADFA-4AC2-A545-B1D9D2FE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5400000">
            <a:off x="8004309" y="2705600"/>
            <a:ext cx="1216085" cy="2129281"/>
          </a:xfrm>
          <a:prstGeom prst="rect">
            <a:avLst/>
          </a:prstGeom>
        </p:spPr>
      </p:pic>
      <p:pic>
        <p:nvPicPr>
          <p:cNvPr id="206" name="图片 205">
            <a:extLst>
              <a:ext uri="{FF2B5EF4-FFF2-40B4-BE49-F238E27FC236}">
                <a16:creationId xmlns:a16="http://schemas.microsoft.com/office/drawing/2014/main" xmlns="" id="{1E63B534-5F9C-461C-AEEB-4524D6B0DBA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5400000">
            <a:off x="7999263" y="2703322"/>
            <a:ext cx="1216085" cy="2129281"/>
          </a:xfrm>
          <a:prstGeom prst="rect">
            <a:avLst/>
          </a:prstGeom>
        </p:spPr>
      </p:pic>
      <p:pic>
        <p:nvPicPr>
          <p:cNvPr id="207" name="图片 206">
            <a:extLst>
              <a:ext uri="{FF2B5EF4-FFF2-40B4-BE49-F238E27FC236}">
                <a16:creationId xmlns:a16="http://schemas.microsoft.com/office/drawing/2014/main" xmlns="" id="{016A6BE4-B2A6-409C-9BB2-D4EF0AA62AB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 rot="5400000">
            <a:off x="8008504" y="2706593"/>
            <a:ext cx="1216085" cy="2129281"/>
          </a:xfrm>
          <a:prstGeom prst="rect">
            <a:avLst/>
          </a:prstGeom>
        </p:spPr>
      </p:pic>
      <p:pic>
        <p:nvPicPr>
          <p:cNvPr id="208" name="图片 207">
            <a:extLst>
              <a:ext uri="{FF2B5EF4-FFF2-40B4-BE49-F238E27FC236}">
                <a16:creationId xmlns:a16="http://schemas.microsoft.com/office/drawing/2014/main" xmlns="" id="{1038C41C-1708-4D2A-9919-E1A2701E5B9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rot="5400000">
            <a:off x="7999263" y="2702118"/>
            <a:ext cx="1216085" cy="2129281"/>
          </a:xfrm>
          <a:prstGeom prst="rect">
            <a:avLst/>
          </a:prstGeom>
        </p:spPr>
      </p:pic>
      <p:pic>
        <p:nvPicPr>
          <p:cNvPr id="209" name="图片 208">
            <a:extLst>
              <a:ext uri="{FF2B5EF4-FFF2-40B4-BE49-F238E27FC236}">
                <a16:creationId xmlns:a16="http://schemas.microsoft.com/office/drawing/2014/main" xmlns="" id="{74319CFC-4527-4573-AA01-DA1E7DBFFF5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5400000">
            <a:off x="8003353" y="2704890"/>
            <a:ext cx="1216085" cy="2129281"/>
          </a:xfrm>
          <a:prstGeom prst="rect">
            <a:avLst/>
          </a:prstGeom>
        </p:spPr>
      </p:pic>
      <p:pic>
        <p:nvPicPr>
          <p:cNvPr id="210" name="图片 209">
            <a:extLst>
              <a:ext uri="{FF2B5EF4-FFF2-40B4-BE49-F238E27FC236}">
                <a16:creationId xmlns:a16="http://schemas.microsoft.com/office/drawing/2014/main" xmlns="" id="{83AAC714-EB00-455C-BF1A-13F9FF79D97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 rot="5400000">
            <a:off x="8006366" y="2705600"/>
            <a:ext cx="1216085" cy="2129281"/>
          </a:xfrm>
          <a:prstGeom prst="rect">
            <a:avLst/>
          </a:prstGeom>
        </p:spPr>
      </p:pic>
      <p:sp>
        <p:nvSpPr>
          <p:cNvPr id="36" name="Rectangle 47">
            <a:extLst>
              <a:ext uri="{FF2B5EF4-FFF2-40B4-BE49-F238E27FC236}">
                <a16:creationId xmlns:a16="http://schemas.microsoft.com/office/drawing/2014/main" xmlns="" id="{3F0048DF-8B17-4B2A-883C-53845DB714B4}"/>
              </a:ext>
            </a:extLst>
          </p:cNvPr>
          <p:cNvSpPr/>
          <p:nvPr/>
        </p:nvSpPr>
        <p:spPr>
          <a:xfrm>
            <a:off x="0" y="1"/>
            <a:ext cx="12161838" cy="924912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Harvest Energy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C7F475F9-74B5-4293-A3E5-422F7F0ACDDD}"/>
              </a:ext>
            </a:extLst>
          </p:cNvPr>
          <p:cNvCxnSpPr>
            <a:cxnSpLocks/>
          </p:cNvCxnSpPr>
          <p:nvPr/>
        </p:nvCxnSpPr>
        <p:spPr>
          <a:xfrm flipV="1">
            <a:off x="9232190" y="2172773"/>
            <a:ext cx="324316" cy="337285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0">
            <a:extLst>
              <a:ext uri="{FF2B5EF4-FFF2-40B4-BE49-F238E27FC236}">
                <a16:creationId xmlns:a16="http://schemas.microsoft.com/office/drawing/2014/main" xmlns="" id="{3960E4FB-AF74-4B05-8114-2DD46E4D5070}"/>
              </a:ext>
            </a:extLst>
          </p:cNvPr>
          <p:cNvGrpSpPr/>
          <p:nvPr/>
        </p:nvGrpSpPr>
        <p:grpSpPr>
          <a:xfrm>
            <a:off x="3812975" y="2019038"/>
            <a:ext cx="6263883" cy="3676085"/>
            <a:chOff x="3822431" y="2019037"/>
            <a:chExt cx="6279418" cy="367608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xmlns="" id="{539A5616-8B8E-4D7F-B449-DE77E7662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22431" y="2019037"/>
              <a:ext cx="6279418" cy="3676085"/>
            </a:xfrm>
            <a:prstGeom prst="rect">
              <a:avLst/>
            </a:prstGeom>
          </p:spPr>
        </p:pic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xmlns="" id="{4D509CF1-C28D-4886-89C7-C172672711E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04402" y="2934182"/>
              <a:ext cx="0" cy="1031875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xmlns="" id="{1B02F7F4-56E0-4C73-960D-2CFA1F0DCCB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04401" y="3641113"/>
              <a:ext cx="0" cy="1031875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0CC73E71-D1CC-4C30-A8F0-779FD53209E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4336" b="96715" l="4167" r="96181">
                        <a14:foregroundMark x1="11979" y1="72930" x2="11979" y2="72930"/>
                        <a14:foregroundMark x1="7292" y1="75821" x2="7292" y2="75821"/>
                        <a14:foregroundMark x1="7292" y1="75821" x2="7292" y2="75821"/>
                        <a14:foregroundMark x1="4167" y1="75427" x2="10069" y2="75296"/>
                        <a14:foregroundMark x1="25000" y1="89225" x2="29688" y2="93167"/>
                        <a14:foregroundMark x1="27604" y1="96715" x2="27604" y2="96715"/>
                        <a14:foregroundMark x1="44097" y1="56899" x2="44097" y2="56899"/>
                        <a14:foregroundMark x1="51215" y1="56110" x2="51215" y2="56110"/>
                        <a14:foregroundMark x1="74479" y1="55716" x2="74479" y2="55716"/>
                        <a14:foregroundMark x1="82639" y1="53876" x2="71701" y2="56373"/>
                        <a14:foregroundMark x1="81944" y1="55848" x2="73438" y2="59790"/>
                        <a14:foregroundMark x1="83681" y1="55716" x2="89410" y2="36268"/>
                        <a14:foregroundMark x1="88368" y1="43364" x2="88368" y2="48883"/>
                        <a14:foregroundMark x1="92882" y1="19711" x2="91319" y2="39290"/>
                        <a14:foregroundMark x1="92708" y1="12089" x2="92188" y2="22865"/>
                        <a14:foregroundMark x1="95505" y1="12221" x2="95313" y2="14849"/>
                        <a14:foregroundMark x1="95640" y1="10381" x2="95505" y2="12221"/>
                        <a14:foregroundMark x1="95698" y1="9593" x2="95640" y2="10381"/>
                        <a14:foregroundMark x1="95794" y1="8279" x2="95698" y2="9593"/>
                        <a14:foregroundMark x1="95833" y1="7753" x2="95794" y2="8279"/>
                        <a14:foregroundMark x1="94618" y1="9330" x2="94618" y2="5650"/>
                        <a14:foregroundMark x1="96007" y1="8147" x2="96181" y2="4336"/>
                        <a14:backgroundMark x1="98611" y1="17346" x2="98611" y2="15112"/>
                        <a14:backgroundMark x1="99653" y1="1577" x2="99653" y2="1577"/>
                        <a14:backgroundMark x1="99653" y1="10381" x2="99653" y2="10381"/>
                        <a14:backgroundMark x1="98611" y1="12221" x2="98611" y2="12221"/>
                        <a14:backgroundMark x1="99653" y1="9593" x2="99653" y2="9593"/>
                        <a14:backgroundMark x1="99306" y1="8279" x2="99306" y2="8279"/>
                      </a14:backgroundRemoval>
                    </a14:imgEffect>
                  </a14:imgLayer>
                </a14:imgProps>
              </a:ext>
            </a:extLst>
          </a:blip>
          <a:srcRect r="1070"/>
          <a:stretch/>
        </p:blipFill>
        <p:spPr>
          <a:xfrm>
            <a:off x="1148737" y="1411357"/>
            <a:ext cx="1251775" cy="1697619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xmlns="" id="{AD667BA6-A309-4F93-B0CF-321E2D759A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5063" y="1842639"/>
            <a:ext cx="1421161" cy="52678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B6B89367-1ADD-4983-BAAA-D9E9C7E34C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073920" y="4028289"/>
            <a:ext cx="108741" cy="11039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xmlns="" id="{05144968-B7C8-4261-BA9E-DB88E87A63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174129" y="3434609"/>
            <a:ext cx="108741" cy="110394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xmlns="" id="{B56D6B1F-77BC-4F65-B7FB-BDE700CC7E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023808" y="4047598"/>
            <a:ext cx="108741" cy="110393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xmlns="" id="{0943F726-1F35-492E-99A8-C0AEB5F0A9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836781" y="3455619"/>
            <a:ext cx="108741" cy="110394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xmlns="" id="{5C61469E-6D21-4638-AC22-A85E7D3855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603982" y="4051375"/>
            <a:ext cx="108741" cy="110393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xmlns="" id="{28452000-A745-4257-B3E8-85665DC8AC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784977" y="3439136"/>
            <a:ext cx="108741" cy="110394"/>
          </a:xfrm>
          <a:prstGeom prst="rect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xmlns="" id="{9C47FD7F-1AB6-4BBE-A9D5-F16BA18833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941251" y="4060556"/>
            <a:ext cx="108741" cy="110393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xmlns="" id="{4C5207B7-D0ED-47EA-A2AA-E6B0FD927E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653312" y="3415078"/>
            <a:ext cx="108741" cy="110394"/>
          </a:xfrm>
          <a:prstGeom prst="rect">
            <a:avLst/>
          </a:prstGeom>
        </p:spPr>
      </p:pic>
      <p:pic>
        <p:nvPicPr>
          <p:cNvPr id="133" name="图片 132">
            <a:extLst>
              <a:ext uri="{FF2B5EF4-FFF2-40B4-BE49-F238E27FC236}">
                <a16:creationId xmlns:a16="http://schemas.microsoft.com/office/drawing/2014/main" xmlns="" id="{677CB25A-F6EE-4950-9D55-CF1022434B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740174" y="4067033"/>
            <a:ext cx="108741" cy="110393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xmlns="" id="{08254FC4-4622-44B1-89B5-8D99420E3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706851" y="3437190"/>
            <a:ext cx="108741" cy="110394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xmlns="" id="{22E05CFB-A496-42E8-8C1B-D9C5BF4900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428991" y="4067034"/>
            <a:ext cx="108741" cy="110393"/>
          </a:xfrm>
          <a:prstGeom prst="rect">
            <a:avLst/>
          </a:prstGeom>
        </p:spPr>
      </p:pic>
      <p:pic>
        <p:nvPicPr>
          <p:cNvPr id="136" name="图片 135">
            <a:extLst>
              <a:ext uri="{FF2B5EF4-FFF2-40B4-BE49-F238E27FC236}">
                <a16:creationId xmlns:a16="http://schemas.microsoft.com/office/drawing/2014/main" xmlns="" id="{CA26CA40-B912-4736-997C-F4CE12AEA5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105426" y="3469449"/>
            <a:ext cx="108741" cy="110394"/>
          </a:xfrm>
          <a:prstGeom prst="rect">
            <a:avLst/>
          </a:prstGeom>
        </p:spPr>
      </p:pic>
      <p:pic>
        <p:nvPicPr>
          <p:cNvPr id="137" name="图片 136">
            <a:extLst>
              <a:ext uri="{FF2B5EF4-FFF2-40B4-BE49-F238E27FC236}">
                <a16:creationId xmlns:a16="http://schemas.microsoft.com/office/drawing/2014/main" xmlns="" id="{A4C2F04B-AD98-4C8C-81E4-379E2AC33D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817245" y="4037886"/>
            <a:ext cx="108741" cy="110393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xmlns="" id="{9FE0B258-E558-44A6-9DE3-82555223A6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488227" y="3453356"/>
            <a:ext cx="108741" cy="110394"/>
          </a:xfrm>
          <a:prstGeom prst="rect">
            <a:avLst/>
          </a:prstGeom>
        </p:spPr>
      </p:pic>
      <p:pic>
        <p:nvPicPr>
          <p:cNvPr id="139" name="图片 138">
            <a:extLst>
              <a:ext uri="{FF2B5EF4-FFF2-40B4-BE49-F238E27FC236}">
                <a16:creationId xmlns:a16="http://schemas.microsoft.com/office/drawing/2014/main" xmlns="" id="{D3BD51D2-0E11-4B20-B4E5-7AB34A0B51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525752" y="4060557"/>
            <a:ext cx="108741" cy="110393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xmlns="" id="{FCEC5A07-94F1-4FE4-9427-C551D7EC96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293852" y="3425253"/>
            <a:ext cx="108741" cy="110394"/>
          </a:xfrm>
          <a:prstGeom prst="rect">
            <a:avLst/>
          </a:prstGeom>
        </p:spPr>
      </p:pic>
      <p:pic>
        <p:nvPicPr>
          <p:cNvPr id="142" name="图片 141">
            <a:extLst>
              <a:ext uri="{FF2B5EF4-FFF2-40B4-BE49-F238E27FC236}">
                <a16:creationId xmlns:a16="http://schemas.microsoft.com/office/drawing/2014/main" xmlns="" id="{302888BB-EDCE-4E3C-9943-374F51DC51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979491" y="3451695"/>
            <a:ext cx="108741" cy="110394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xmlns="" id="{3E6D3F4F-4C99-42BA-BD28-094C99B678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302034" y="4062771"/>
            <a:ext cx="108741" cy="110393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xmlns="" id="{32459537-4B31-4BB8-BC06-D4D94C53C3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162583" y="4051375"/>
            <a:ext cx="108741" cy="110393"/>
          </a:xfrm>
          <a:prstGeom prst="rect">
            <a:avLst/>
          </a:prstGeom>
        </p:spPr>
      </p:pic>
      <p:pic>
        <p:nvPicPr>
          <p:cNvPr id="146" name="图片 145">
            <a:extLst>
              <a:ext uri="{FF2B5EF4-FFF2-40B4-BE49-F238E27FC236}">
                <a16:creationId xmlns:a16="http://schemas.microsoft.com/office/drawing/2014/main" xmlns="" id="{A529E5B3-031B-4836-B83E-AFCFA3A003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892760" y="3434609"/>
            <a:ext cx="108741" cy="110394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xmlns="" id="{F78CB97D-E278-4E38-8900-31524FAE16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877329" y="4060558"/>
            <a:ext cx="108741" cy="110393"/>
          </a:xfrm>
          <a:prstGeom prst="rect">
            <a:avLst/>
          </a:prstGeom>
        </p:spPr>
      </p:pic>
      <p:pic>
        <p:nvPicPr>
          <p:cNvPr id="148" name="图片 147">
            <a:extLst>
              <a:ext uri="{FF2B5EF4-FFF2-40B4-BE49-F238E27FC236}">
                <a16:creationId xmlns:a16="http://schemas.microsoft.com/office/drawing/2014/main" xmlns="" id="{7DF7949E-270E-44BA-9CE5-70011DF89C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230556" y="3441179"/>
            <a:ext cx="108741" cy="110394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xmlns="" id="{D1CEC442-AC7F-449D-8DE8-CEDFAA667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226294" y="4071489"/>
            <a:ext cx="108741" cy="110393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xmlns="" id="{0D71DF23-E354-4191-A9FC-CE6D43D721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576920" y="3457445"/>
            <a:ext cx="108741" cy="110394"/>
          </a:xfrm>
          <a:prstGeom prst="rect">
            <a:avLst/>
          </a:prstGeom>
        </p:spPr>
      </p:pic>
      <p:pic>
        <p:nvPicPr>
          <p:cNvPr id="151" name="图片 150">
            <a:extLst>
              <a:ext uri="{FF2B5EF4-FFF2-40B4-BE49-F238E27FC236}">
                <a16:creationId xmlns:a16="http://schemas.microsoft.com/office/drawing/2014/main" xmlns="" id="{5D536EC1-ED04-4CCC-B631-30FDE6CA33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7948965" y="4051375"/>
            <a:ext cx="108741" cy="110393"/>
          </a:xfrm>
          <a:prstGeom prst="rect">
            <a:avLst/>
          </a:prstGeom>
        </p:spPr>
      </p:pic>
      <p:pic>
        <p:nvPicPr>
          <p:cNvPr id="152" name="图片 151">
            <a:extLst>
              <a:ext uri="{FF2B5EF4-FFF2-40B4-BE49-F238E27FC236}">
                <a16:creationId xmlns:a16="http://schemas.microsoft.com/office/drawing/2014/main" xmlns="" id="{2CCB6B86-5CEF-48F9-B15B-3CEA8560D3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047570" y="3443581"/>
            <a:ext cx="108741" cy="110394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xmlns="" id="{39ED93AC-29A7-4C93-9D3B-EAF378C5B8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669273" y="4051375"/>
            <a:ext cx="108741" cy="110393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xmlns="" id="{4E103BA4-C4AF-4123-956B-BD2F9926EC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373529" y="3443581"/>
            <a:ext cx="108741" cy="110394"/>
          </a:xfrm>
          <a:prstGeom prst="rect">
            <a:avLst/>
          </a:prstGeom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xmlns="" id="{F7A51788-2DB1-41A6-A88F-4DB1CC8E65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385102" y="4060556"/>
            <a:ext cx="108741" cy="110393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xmlns="" id="{97BE55B2-759B-4082-B8C1-90A44EBEF1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7916926" y="3443580"/>
            <a:ext cx="108741" cy="110394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355BBD65-3183-4194-9EE0-F57FC2F710DE}"/>
              </a:ext>
            </a:extLst>
          </p:cNvPr>
          <p:cNvSpPr/>
          <p:nvPr/>
        </p:nvSpPr>
        <p:spPr>
          <a:xfrm>
            <a:off x="408889" y="3879604"/>
            <a:ext cx="3976722" cy="2503703"/>
          </a:xfrm>
          <a:prstGeom prst="rect">
            <a:avLst/>
          </a:prstGeom>
          <a:noFill/>
          <a:ln w="25400" cmpd="thinThick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9" name="云形 98">
            <a:extLst>
              <a:ext uri="{FF2B5EF4-FFF2-40B4-BE49-F238E27FC236}">
                <a16:creationId xmlns:a16="http://schemas.microsoft.com/office/drawing/2014/main" xmlns="" id="{8D244893-E430-49C7-8012-0364B828FF86}"/>
              </a:ext>
            </a:extLst>
          </p:cNvPr>
          <p:cNvSpPr/>
          <p:nvPr/>
        </p:nvSpPr>
        <p:spPr>
          <a:xfrm>
            <a:off x="505643" y="5274032"/>
            <a:ext cx="1701249" cy="1020261"/>
          </a:xfrm>
          <a:prstGeom prst="cloud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2871C49D-DAE8-46E4-8600-C3BEC2AAB15A}"/>
              </a:ext>
            </a:extLst>
          </p:cNvPr>
          <p:cNvSpPr txBox="1"/>
          <p:nvPr/>
        </p:nvSpPr>
        <p:spPr>
          <a:xfrm>
            <a:off x="636167" y="5435753"/>
            <a:ext cx="144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TO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DISCHARGE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云形 99">
            <a:extLst>
              <a:ext uri="{FF2B5EF4-FFF2-40B4-BE49-F238E27FC236}">
                <a16:creationId xmlns:a16="http://schemas.microsoft.com/office/drawing/2014/main" xmlns="" id="{2F480559-2E57-49D4-9717-266550969A6F}"/>
              </a:ext>
            </a:extLst>
          </p:cNvPr>
          <p:cNvSpPr/>
          <p:nvPr/>
        </p:nvSpPr>
        <p:spPr>
          <a:xfrm>
            <a:off x="2556997" y="5223678"/>
            <a:ext cx="1701249" cy="1020261"/>
          </a:xfrm>
          <a:prstGeom prst="cloud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xmlns="" id="{48D41093-5B05-4AEF-ADB1-690FD0E503F0}"/>
              </a:ext>
            </a:extLst>
          </p:cNvPr>
          <p:cNvSpPr txBox="1"/>
          <p:nvPr/>
        </p:nvSpPr>
        <p:spPr>
          <a:xfrm>
            <a:off x="2551187" y="5527046"/>
            <a:ext cx="154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DISCHARGING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云形 101">
            <a:extLst>
              <a:ext uri="{FF2B5EF4-FFF2-40B4-BE49-F238E27FC236}">
                <a16:creationId xmlns:a16="http://schemas.microsoft.com/office/drawing/2014/main" xmlns="" id="{D6947667-5A25-498A-8CC9-9E90B9440F4C}"/>
              </a:ext>
            </a:extLst>
          </p:cNvPr>
          <p:cNvSpPr/>
          <p:nvPr/>
        </p:nvSpPr>
        <p:spPr>
          <a:xfrm>
            <a:off x="1549786" y="4004699"/>
            <a:ext cx="1598703" cy="951300"/>
          </a:xfrm>
          <a:prstGeom prst="cloud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34ACB0A2-EADA-46D4-AAD8-57ED2E05E2CD}"/>
              </a:ext>
            </a:extLst>
          </p:cNvPr>
          <p:cNvSpPr txBox="1"/>
          <p:nvPr/>
        </p:nvSpPr>
        <p:spPr>
          <a:xfrm>
            <a:off x="1582771" y="4280294"/>
            <a:ext cx="13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CHARGING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0" name="弧形 169">
            <a:extLst>
              <a:ext uri="{FF2B5EF4-FFF2-40B4-BE49-F238E27FC236}">
                <a16:creationId xmlns:a16="http://schemas.microsoft.com/office/drawing/2014/main" xmlns="" id="{B21BAC28-394E-4837-AC7D-E07008904F75}"/>
              </a:ext>
            </a:extLst>
          </p:cNvPr>
          <p:cNvSpPr/>
          <p:nvPr/>
        </p:nvSpPr>
        <p:spPr>
          <a:xfrm rot="15416793">
            <a:off x="1056099" y="4599953"/>
            <a:ext cx="1080967" cy="1112088"/>
          </a:xfrm>
          <a:prstGeom prst="arc">
            <a:avLst/>
          </a:prstGeom>
          <a:ln w="50800">
            <a:solidFill>
              <a:schemeClr val="bg2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xmlns="" id="{D9EC4196-2CE8-45AC-85AB-DFE41193700F}"/>
              </a:ext>
            </a:extLst>
          </p:cNvPr>
          <p:cNvCxnSpPr>
            <a:cxnSpLocks/>
          </p:cNvCxnSpPr>
          <p:nvPr/>
        </p:nvCxnSpPr>
        <p:spPr>
          <a:xfrm>
            <a:off x="8756761" y="1956515"/>
            <a:ext cx="3" cy="553544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9">
            <a:extLst>
              <a:ext uri="{FF2B5EF4-FFF2-40B4-BE49-F238E27FC236}">
                <a16:creationId xmlns:a16="http://schemas.microsoft.com/office/drawing/2014/main" xmlns="" id="{487E7886-36D7-479A-A617-83453CB6D21C}"/>
              </a:ext>
            </a:extLst>
          </p:cNvPr>
          <p:cNvGrpSpPr/>
          <p:nvPr/>
        </p:nvGrpSpPr>
        <p:grpSpPr>
          <a:xfrm>
            <a:off x="8541819" y="2510057"/>
            <a:ext cx="3584056" cy="2461182"/>
            <a:chOff x="8563002" y="2510057"/>
            <a:chExt cx="3592945" cy="2461182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B1529038-A3C5-45C9-B347-CBC674CDE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22148" y="2921659"/>
              <a:ext cx="1606925" cy="1617903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A0649DF4-B5B1-4078-A8B8-339BA404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11589589" y="3184622"/>
              <a:ext cx="566358" cy="338706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EA716136-C7E8-4C85-A3C3-17A7754A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11568250" y="3648424"/>
              <a:ext cx="566358" cy="338706"/>
            </a:xfrm>
            <a:prstGeom prst="rect">
              <a:avLst/>
            </a:prstGeom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xmlns="" id="{C693F526-E813-47C3-9B3C-F1AFD7666940}"/>
                </a:ext>
              </a:extLst>
            </p:cNvPr>
            <p:cNvCxnSpPr>
              <a:cxnSpLocks/>
            </p:cNvCxnSpPr>
            <p:nvPr/>
          </p:nvCxnSpPr>
          <p:spPr>
            <a:xfrm>
              <a:off x="10055711" y="2510057"/>
              <a:ext cx="8951" cy="992106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xmlns="" id="{39DE9EA1-AF08-4577-8ED7-0D809AD94E1A}"/>
                </a:ext>
              </a:extLst>
            </p:cNvPr>
            <p:cNvCxnSpPr>
              <a:cxnSpLocks/>
            </p:cNvCxnSpPr>
            <p:nvPr/>
          </p:nvCxnSpPr>
          <p:spPr>
            <a:xfrm>
              <a:off x="8563002" y="4971239"/>
              <a:ext cx="1488045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286A7BB4-297D-4642-83E9-4A63C72051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42580" y="4004699"/>
              <a:ext cx="8467" cy="951301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88898604-EA37-434F-A7BA-20F8D019CA75}"/>
                </a:ext>
              </a:extLst>
            </p:cNvPr>
            <p:cNvCxnSpPr/>
            <p:nvPr/>
          </p:nvCxnSpPr>
          <p:spPr>
            <a:xfrm>
              <a:off x="10051047" y="3502163"/>
              <a:ext cx="213780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xmlns="" id="{C5B2274F-F6C6-4CE9-A98C-6EBD5F3DCD73}"/>
                </a:ext>
              </a:extLst>
            </p:cNvPr>
            <p:cNvCxnSpPr/>
            <p:nvPr/>
          </p:nvCxnSpPr>
          <p:spPr>
            <a:xfrm>
              <a:off x="10042580" y="3978664"/>
              <a:ext cx="202087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719DAC5-E85F-41AE-9A48-F95C6255D9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32572" y="931390"/>
            <a:ext cx="1031299" cy="10409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5C56F48-2653-4D47-84A4-90387AF43D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</a:blip>
          <a:stretch>
            <a:fillRect/>
          </a:stretch>
        </p:blipFill>
        <p:spPr>
          <a:xfrm>
            <a:off x="7916099" y="1368333"/>
            <a:ext cx="1203686" cy="942532"/>
          </a:xfrm>
          <a:prstGeom prst="rect">
            <a:avLst/>
          </a:prstGeom>
        </p:spPr>
      </p:pic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6ECFA38F-C339-49C8-9D7D-76703E5C95F0}"/>
              </a:ext>
            </a:extLst>
          </p:cNvPr>
          <p:cNvSpPr/>
          <p:nvPr/>
        </p:nvSpPr>
        <p:spPr>
          <a:xfrm>
            <a:off x="4016809" y="2455022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xmlns="" id="{F9F65BED-6043-436E-8A55-60ADF5BF5386}"/>
              </a:ext>
            </a:extLst>
          </p:cNvPr>
          <p:cNvSpPr/>
          <p:nvPr/>
        </p:nvSpPr>
        <p:spPr>
          <a:xfrm>
            <a:off x="8723038" y="193327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xmlns="" id="{9881504C-00CC-4E53-9283-52B7F1E15053}"/>
              </a:ext>
            </a:extLst>
          </p:cNvPr>
          <p:cNvSpPr/>
          <p:nvPr/>
        </p:nvSpPr>
        <p:spPr>
          <a:xfrm>
            <a:off x="5114152" y="5274031"/>
            <a:ext cx="91886" cy="102276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glow rad="228600">
              <a:schemeClr val="tx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C2D5B63A-97F5-42AC-AB20-73AE2307B4FB}"/>
              </a:ext>
            </a:extLst>
          </p:cNvPr>
          <p:cNvSpPr txBox="1"/>
          <p:nvPr/>
        </p:nvSpPr>
        <p:spPr>
          <a:xfrm>
            <a:off x="5896491" y="2090663"/>
            <a:ext cx="180245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2400" dirty="0"/>
              <a:t>Charging Pump</a:t>
            </a:r>
            <a:endParaRPr lang="zh-CN" altLang="en-US" sz="2400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xmlns="" id="{D1F6AB1F-5170-42F3-B615-CBBABA0CFC4B}"/>
              </a:ext>
            </a:extLst>
          </p:cNvPr>
          <p:cNvSpPr/>
          <p:nvPr/>
        </p:nvSpPr>
        <p:spPr>
          <a:xfrm>
            <a:off x="4025249" y="244655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08F69CEA-C417-440D-BDED-39F60FB9DCA4}"/>
              </a:ext>
            </a:extLst>
          </p:cNvPr>
          <p:cNvSpPr/>
          <p:nvPr/>
        </p:nvSpPr>
        <p:spPr>
          <a:xfrm>
            <a:off x="8731479" y="1924808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1AC5A878-0250-4BF7-89B8-7769FDBD08BA}"/>
              </a:ext>
            </a:extLst>
          </p:cNvPr>
          <p:cNvSpPr/>
          <p:nvPr/>
        </p:nvSpPr>
        <p:spPr>
          <a:xfrm>
            <a:off x="5124287" y="5279111"/>
            <a:ext cx="91886" cy="102276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glow rad="228600">
              <a:schemeClr val="tx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xmlns="" id="{0FCC4FB5-D8FC-4C21-A3B2-B7FD387A29B1}"/>
              </a:ext>
            </a:extLst>
          </p:cNvPr>
          <p:cNvSpPr/>
          <p:nvPr/>
        </p:nvSpPr>
        <p:spPr>
          <a:xfrm>
            <a:off x="4035384" y="245163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xmlns="" id="{3013CAFA-621D-4A26-A3D5-912BDBBBC91C}"/>
              </a:ext>
            </a:extLst>
          </p:cNvPr>
          <p:cNvSpPr/>
          <p:nvPr/>
        </p:nvSpPr>
        <p:spPr>
          <a:xfrm>
            <a:off x="8741613" y="1929888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920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7 L 0.00065 0.07454 L -0.02161 0.07639 L -0.02565 0.2206 " pathEditMode="relative" ptsTypes="AAAA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00324 L 0.00222 0.10486 L 0.08334 0.10671 L 0.0905 -0.00486 L 0.3642 0.00393 L 0.36107 0.12477 " pathEditMode="relative" ptsTypes="AAAAAA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1273 L -0.00169 -0.05579 L 0.27487 -0.05046 L 0.27695 -0.16551 " pathEditMode="relative" ptsTypes="AAAA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200000">
                                      <p:cBhvr>
                                        <p:cTn id="6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66 0.0007 L 0.00066 0.07454 L -0.02161 0.07639 L -0.02565 0.2206 " pathEditMode="relative" rAng="0" ptsTypes="AAAA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1099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274 -0.00324 L 0.00221 0.10486 L 0.08333 0.10671 L 0.09049 -0.00486 L 0.36419 0.00394 L 0.36106 0.12477 " pathEditMode="relative" rAng="0" ptsTypes="AAAAAA">
                                      <p:cBhvr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45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61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60"/>
                            </p:stCondLst>
                            <p:childTnLst>
                              <p:par>
                                <p:cTn id="114" presetID="0" presetClass="path" presetSubtype="0" accel="50000" decel="5000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78 0.01273 L -0.00169 -0.05578 L 0.27487 -0.05046 L 0.27695 -0.16551 " pathEditMode="relative" rAng="0" ptsTypes="AAAA">
                                      <p:cBhvr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41" y="-8912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65 0.00069 L 0.00065 0.07454 L -0.02162 0.07639 L -0.02565 0.2206 " pathEditMode="relative" rAng="0" ptsTypes="AAAA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1099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274 -0.00324 L 0.00221 0.10487 L 0.08333 0.10672 L 0.09049 -0.00486 L 0.36419 0.00394 L 0.36106 0.12477 " pathEditMode="relative" rAng="0" ptsTypes="AAAAAA">
                                      <p:cBhvr>
                                        <p:cTn id="1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46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910"/>
                            </p:stCondLst>
                            <p:childTnLst>
                              <p:par>
                                <p:cTn id="121" presetID="1" presetClass="exit" presetSubtype="0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3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31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4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6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96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7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1600000">
                                      <p:cBhvr>
                                        <p:cTn id="18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61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6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73" grpId="0" animBg="1"/>
      <p:bldP spid="73" grpId="1" animBg="1"/>
      <p:bldP spid="73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图片 280">
            <a:extLst>
              <a:ext uri="{FF2B5EF4-FFF2-40B4-BE49-F238E27FC236}">
                <a16:creationId xmlns:a16="http://schemas.microsoft.com/office/drawing/2014/main" xmlns="" id="{B2E845E7-5113-4237-9352-12CD116D4A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5400000">
            <a:off x="8004309" y="2705600"/>
            <a:ext cx="1216085" cy="2129281"/>
          </a:xfrm>
          <a:prstGeom prst="rect">
            <a:avLst/>
          </a:prstGeom>
        </p:spPr>
      </p:pic>
      <p:pic>
        <p:nvPicPr>
          <p:cNvPr id="282" name="图片 281">
            <a:extLst>
              <a:ext uri="{FF2B5EF4-FFF2-40B4-BE49-F238E27FC236}">
                <a16:creationId xmlns:a16="http://schemas.microsoft.com/office/drawing/2014/main" xmlns="" id="{FE525CD3-AA8D-4FCB-8E05-16F8A52B389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 rot="5400000">
            <a:off x="7999263" y="2703322"/>
            <a:ext cx="1216085" cy="2129281"/>
          </a:xfrm>
          <a:prstGeom prst="rect">
            <a:avLst/>
          </a:prstGeom>
        </p:spPr>
      </p:pic>
      <p:pic>
        <p:nvPicPr>
          <p:cNvPr id="283" name="图片 282">
            <a:extLst>
              <a:ext uri="{FF2B5EF4-FFF2-40B4-BE49-F238E27FC236}">
                <a16:creationId xmlns:a16="http://schemas.microsoft.com/office/drawing/2014/main" xmlns="" id="{172567A5-D883-47A1-9309-FF6B6B5683E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 rot="5400000">
            <a:off x="8008504" y="2706593"/>
            <a:ext cx="1216085" cy="2129281"/>
          </a:xfrm>
          <a:prstGeom prst="rect">
            <a:avLst/>
          </a:prstGeom>
        </p:spPr>
      </p:pic>
      <p:pic>
        <p:nvPicPr>
          <p:cNvPr id="284" name="图片 283">
            <a:extLst>
              <a:ext uri="{FF2B5EF4-FFF2-40B4-BE49-F238E27FC236}">
                <a16:creationId xmlns:a16="http://schemas.microsoft.com/office/drawing/2014/main" xmlns="" id="{537F6D67-0604-4164-8C10-33E2A230B68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rot="5400000">
            <a:off x="7999263" y="2702118"/>
            <a:ext cx="1216085" cy="2129281"/>
          </a:xfrm>
          <a:prstGeom prst="rect">
            <a:avLst/>
          </a:prstGeom>
        </p:spPr>
      </p:pic>
      <p:pic>
        <p:nvPicPr>
          <p:cNvPr id="285" name="图片 284">
            <a:extLst>
              <a:ext uri="{FF2B5EF4-FFF2-40B4-BE49-F238E27FC236}">
                <a16:creationId xmlns:a16="http://schemas.microsoft.com/office/drawing/2014/main" xmlns="" id="{5711C4C1-AFD3-4E0D-9CA4-ECE85D4E19B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 rot="5400000">
            <a:off x="8003353" y="2704890"/>
            <a:ext cx="1216085" cy="2129281"/>
          </a:xfrm>
          <a:prstGeom prst="rect">
            <a:avLst/>
          </a:prstGeom>
        </p:spPr>
      </p:pic>
      <p:pic>
        <p:nvPicPr>
          <p:cNvPr id="286" name="图片 285">
            <a:extLst>
              <a:ext uri="{FF2B5EF4-FFF2-40B4-BE49-F238E27FC236}">
                <a16:creationId xmlns:a16="http://schemas.microsoft.com/office/drawing/2014/main" xmlns="" id="{0B17C8FB-B091-49B5-B853-E5892892DE6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 rot="5400000">
            <a:off x="8006366" y="2705600"/>
            <a:ext cx="1216085" cy="212928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C7F475F9-74B5-4293-A3E5-422F7F0ACDDD}"/>
              </a:ext>
            </a:extLst>
          </p:cNvPr>
          <p:cNvCxnSpPr>
            <a:cxnSpLocks/>
          </p:cNvCxnSpPr>
          <p:nvPr/>
        </p:nvCxnSpPr>
        <p:spPr>
          <a:xfrm flipV="1">
            <a:off x="9212038" y="2179820"/>
            <a:ext cx="324316" cy="337285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355BBD65-3183-4194-9EE0-F57FC2F710DE}"/>
              </a:ext>
            </a:extLst>
          </p:cNvPr>
          <p:cNvSpPr/>
          <p:nvPr/>
        </p:nvSpPr>
        <p:spPr>
          <a:xfrm>
            <a:off x="403501" y="3879604"/>
            <a:ext cx="3976722" cy="2503703"/>
          </a:xfrm>
          <a:prstGeom prst="rect">
            <a:avLst/>
          </a:prstGeom>
          <a:noFill/>
          <a:ln w="25400" cmpd="thinThick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9" name="云形 98">
            <a:extLst>
              <a:ext uri="{FF2B5EF4-FFF2-40B4-BE49-F238E27FC236}">
                <a16:creationId xmlns:a16="http://schemas.microsoft.com/office/drawing/2014/main" xmlns="" id="{8D244893-E430-49C7-8012-0364B828FF86}"/>
              </a:ext>
            </a:extLst>
          </p:cNvPr>
          <p:cNvSpPr/>
          <p:nvPr/>
        </p:nvSpPr>
        <p:spPr>
          <a:xfrm>
            <a:off x="500255" y="5274032"/>
            <a:ext cx="1701249" cy="1020261"/>
          </a:xfrm>
          <a:prstGeom prst="cloud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2871C49D-DAE8-46E4-8600-C3BEC2AAB15A}"/>
              </a:ext>
            </a:extLst>
          </p:cNvPr>
          <p:cNvSpPr txBox="1"/>
          <p:nvPr/>
        </p:nvSpPr>
        <p:spPr>
          <a:xfrm>
            <a:off x="568733" y="5446645"/>
            <a:ext cx="151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TO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DISCHARGE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云形 99">
            <a:extLst>
              <a:ext uri="{FF2B5EF4-FFF2-40B4-BE49-F238E27FC236}">
                <a16:creationId xmlns:a16="http://schemas.microsoft.com/office/drawing/2014/main" xmlns="" id="{2F480559-2E57-49D4-9717-266550969A6F}"/>
              </a:ext>
            </a:extLst>
          </p:cNvPr>
          <p:cNvSpPr/>
          <p:nvPr/>
        </p:nvSpPr>
        <p:spPr>
          <a:xfrm>
            <a:off x="2551610" y="5223678"/>
            <a:ext cx="1701249" cy="1020261"/>
          </a:xfrm>
          <a:prstGeom prst="cloud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xmlns="" id="{48D41093-5B05-4AEF-ADB1-690FD0E503F0}"/>
              </a:ext>
            </a:extLst>
          </p:cNvPr>
          <p:cNvSpPr txBox="1"/>
          <p:nvPr/>
        </p:nvSpPr>
        <p:spPr>
          <a:xfrm>
            <a:off x="2545799" y="5527046"/>
            <a:ext cx="154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DISCHARGING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云形 101">
            <a:extLst>
              <a:ext uri="{FF2B5EF4-FFF2-40B4-BE49-F238E27FC236}">
                <a16:creationId xmlns:a16="http://schemas.microsoft.com/office/drawing/2014/main" xmlns="" id="{D6947667-5A25-498A-8CC9-9E90B9440F4C}"/>
              </a:ext>
            </a:extLst>
          </p:cNvPr>
          <p:cNvSpPr/>
          <p:nvPr/>
        </p:nvSpPr>
        <p:spPr>
          <a:xfrm>
            <a:off x="1544398" y="4004699"/>
            <a:ext cx="1598703" cy="951300"/>
          </a:xfrm>
          <a:prstGeom prst="cloud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34ACB0A2-EADA-46D4-AAD8-57ED2E05E2CD}"/>
              </a:ext>
            </a:extLst>
          </p:cNvPr>
          <p:cNvSpPr txBox="1"/>
          <p:nvPr/>
        </p:nvSpPr>
        <p:spPr>
          <a:xfrm>
            <a:off x="1577383" y="4280294"/>
            <a:ext cx="134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CHARGING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0" name="弧形 169">
            <a:extLst>
              <a:ext uri="{FF2B5EF4-FFF2-40B4-BE49-F238E27FC236}">
                <a16:creationId xmlns:a16="http://schemas.microsoft.com/office/drawing/2014/main" xmlns="" id="{B21BAC28-394E-4837-AC7D-E07008904F75}"/>
              </a:ext>
            </a:extLst>
          </p:cNvPr>
          <p:cNvSpPr/>
          <p:nvPr/>
        </p:nvSpPr>
        <p:spPr>
          <a:xfrm rot="15416793">
            <a:off x="1050711" y="4599953"/>
            <a:ext cx="1080967" cy="1112088"/>
          </a:xfrm>
          <a:prstGeom prst="arc">
            <a:avLst/>
          </a:prstGeom>
          <a:ln w="50800">
            <a:solidFill>
              <a:schemeClr val="bg2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xmlns="" id="{873B9B1D-278D-472C-B3E7-CC3DC5F23ECF}"/>
              </a:ext>
            </a:extLst>
          </p:cNvPr>
          <p:cNvCxnSpPr>
            <a:cxnSpLocks/>
          </p:cNvCxnSpPr>
          <p:nvPr/>
        </p:nvCxnSpPr>
        <p:spPr>
          <a:xfrm flipH="1">
            <a:off x="2150332" y="5798142"/>
            <a:ext cx="483061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xmlns="" id="{61402658-47EB-4BEA-AE82-A91B2669B6D0}"/>
              </a:ext>
            </a:extLst>
          </p:cNvPr>
          <p:cNvCxnSpPr>
            <a:cxnSpLocks/>
          </p:cNvCxnSpPr>
          <p:nvPr/>
        </p:nvCxnSpPr>
        <p:spPr>
          <a:xfrm>
            <a:off x="9216648" y="2514640"/>
            <a:ext cx="462402" cy="0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文本框 223">
            <a:extLst>
              <a:ext uri="{FF2B5EF4-FFF2-40B4-BE49-F238E27FC236}">
                <a16:creationId xmlns:a16="http://schemas.microsoft.com/office/drawing/2014/main" xmlns="" id="{1D341708-7D9A-4139-BE45-C9AE7D0D8AD8}"/>
              </a:ext>
            </a:extLst>
          </p:cNvPr>
          <p:cNvSpPr txBox="1"/>
          <p:nvPr/>
        </p:nvSpPr>
        <p:spPr>
          <a:xfrm>
            <a:off x="5970969" y="2090663"/>
            <a:ext cx="1602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zh-CN" sz="2400" dirty="0"/>
              <a:t>Charging Pump</a:t>
            </a:r>
            <a:endParaRPr lang="zh-CN" altLang="en-US" sz="2400" dirty="0"/>
          </a:p>
        </p:txBody>
      </p:sp>
      <p:grpSp>
        <p:nvGrpSpPr>
          <p:cNvPr id="2" name="组合 19">
            <a:extLst>
              <a:ext uri="{FF2B5EF4-FFF2-40B4-BE49-F238E27FC236}">
                <a16:creationId xmlns:a16="http://schemas.microsoft.com/office/drawing/2014/main" xmlns="" id="{46CD8133-02B9-4B61-A653-CED8DB85AC1F}"/>
              </a:ext>
            </a:extLst>
          </p:cNvPr>
          <p:cNvGrpSpPr/>
          <p:nvPr/>
        </p:nvGrpSpPr>
        <p:grpSpPr>
          <a:xfrm>
            <a:off x="3812975" y="2019038"/>
            <a:ext cx="6263883" cy="3676085"/>
            <a:chOff x="3822431" y="2019037"/>
            <a:chExt cx="6279418" cy="3676085"/>
          </a:xfrm>
        </p:grpSpPr>
        <p:pic>
          <p:nvPicPr>
            <p:cNvPr id="220" name="图片 219">
              <a:extLst>
                <a:ext uri="{FF2B5EF4-FFF2-40B4-BE49-F238E27FC236}">
                  <a16:creationId xmlns:a16="http://schemas.microsoft.com/office/drawing/2014/main" xmlns="" id="{79C5AE5F-AAA1-4530-9D76-731B07147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22431" y="2019037"/>
              <a:ext cx="6279418" cy="3676085"/>
            </a:xfrm>
            <a:prstGeom prst="rect">
              <a:avLst/>
            </a:prstGeom>
          </p:spPr>
        </p:pic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xmlns="" id="{A3C134EC-21E7-47A1-BAD8-5D746F1B4E3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04402" y="2934182"/>
              <a:ext cx="0" cy="1031875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xmlns="" id="{39446AF6-8BBF-4D87-8847-D605804D0A6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04401" y="3641113"/>
              <a:ext cx="0" cy="1031875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8" name="图片 227">
            <a:extLst>
              <a:ext uri="{FF2B5EF4-FFF2-40B4-BE49-F238E27FC236}">
                <a16:creationId xmlns:a16="http://schemas.microsoft.com/office/drawing/2014/main" xmlns="" id="{0B46C719-9C0D-455F-BB57-D0377543431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4336" b="96715" l="4167" r="96181">
                        <a14:foregroundMark x1="11979" y1="72930" x2="11979" y2="72930"/>
                        <a14:foregroundMark x1="7292" y1="75821" x2="7292" y2="75821"/>
                        <a14:foregroundMark x1="7292" y1="75821" x2="7292" y2="75821"/>
                        <a14:foregroundMark x1="4167" y1="75427" x2="10069" y2="75296"/>
                        <a14:foregroundMark x1="25000" y1="89225" x2="29688" y2="93167"/>
                        <a14:foregroundMark x1="27604" y1="96715" x2="27604" y2="96715"/>
                        <a14:foregroundMark x1="44097" y1="56899" x2="44097" y2="56899"/>
                        <a14:foregroundMark x1="51215" y1="56110" x2="51215" y2="56110"/>
                        <a14:foregroundMark x1="74479" y1="55716" x2="74479" y2="55716"/>
                        <a14:foregroundMark x1="82639" y1="53876" x2="71701" y2="56373"/>
                        <a14:foregroundMark x1="81944" y1="55848" x2="73438" y2="59790"/>
                        <a14:foregroundMark x1="83681" y1="55716" x2="89410" y2="36268"/>
                        <a14:foregroundMark x1="88368" y1="43364" x2="88368" y2="48883"/>
                        <a14:foregroundMark x1="92882" y1="19711" x2="91319" y2="39290"/>
                        <a14:foregroundMark x1="92708" y1="12089" x2="92188" y2="22865"/>
                        <a14:foregroundMark x1="95505" y1="12221" x2="95313" y2="14849"/>
                        <a14:foregroundMark x1="95640" y1="10381" x2="95505" y2="12221"/>
                        <a14:foregroundMark x1="95698" y1="9593" x2="95640" y2="10381"/>
                        <a14:foregroundMark x1="95794" y1="8279" x2="95698" y2="9593"/>
                        <a14:foregroundMark x1="95833" y1="7753" x2="95794" y2="8279"/>
                        <a14:foregroundMark x1="94618" y1="9330" x2="94618" y2="5650"/>
                        <a14:foregroundMark x1="96007" y1="8147" x2="96181" y2="4336"/>
                        <a14:backgroundMark x1="98611" y1="17346" x2="98611" y2="15112"/>
                        <a14:backgroundMark x1="99653" y1="1577" x2="99653" y2="1577"/>
                        <a14:backgroundMark x1="99653" y1="10381" x2="99653" y2="10381"/>
                        <a14:backgroundMark x1="98611" y1="12221" x2="98611" y2="12221"/>
                        <a14:backgroundMark x1="99653" y1="9593" x2="99653" y2="9593"/>
                        <a14:backgroundMark x1="99306" y1="8279" x2="99306" y2="8279"/>
                      </a14:backgroundRemoval>
                    </a14:imgEffect>
                  </a14:imgLayer>
                </a14:imgProps>
              </a:ext>
            </a:extLst>
          </a:blip>
          <a:srcRect r="1070"/>
          <a:stretch/>
        </p:blipFill>
        <p:spPr>
          <a:xfrm>
            <a:off x="1148737" y="1411357"/>
            <a:ext cx="1251775" cy="1697619"/>
          </a:xfrm>
          <a:prstGeom prst="rect">
            <a:avLst/>
          </a:prstGeom>
        </p:spPr>
      </p:pic>
      <p:grpSp>
        <p:nvGrpSpPr>
          <p:cNvPr id="3" name="组合 228">
            <a:extLst>
              <a:ext uri="{FF2B5EF4-FFF2-40B4-BE49-F238E27FC236}">
                <a16:creationId xmlns:a16="http://schemas.microsoft.com/office/drawing/2014/main" xmlns="" id="{A8C7C617-B592-42B6-8525-450D79F62D8F}"/>
              </a:ext>
            </a:extLst>
          </p:cNvPr>
          <p:cNvGrpSpPr/>
          <p:nvPr/>
        </p:nvGrpSpPr>
        <p:grpSpPr>
          <a:xfrm>
            <a:off x="7842073" y="954061"/>
            <a:ext cx="1299162" cy="1425369"/>
            <a:chOff x="1441283" y="4106869"/>
            <a:chExt cx="1543501" cy="1629080"/>
          </a:xfrm>
        </p:grpSpPr>
        <p:pic>
          <p:nvPicPr>
            <p:cNvPr id="230" name="图片 229">
              <a:extLst>
                <a:ext uri="{FF2B5EF4-FFF2-40B4-BE49-F238E27FC236}">
                  <a16:creationId xmlns:a16="http://schemas.microsoft.com/office/drawing/2014/main" xmlns="" id="{72C20208-EDFF-4D18-B854-9B8537B9F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contrast="40000"/>
            </a:blip>
            <a:srcRect b="2429"/>
            <a:stretch/>
          </p:blipFill>
          <p:spPr>
            <a:xfrm>
              <a:off x="1441283" y="4106869"/>
              <a:ext cx="1543501" cy="1629080"/>
            </a:xfrm>
            <a:prstGeom prst="rect">
              <a:avLst/>
            </a:prstGeom>
          </p:spPr>
        </p:pic>
        <p:pic>
          <p:nvPicPr>
            <p:cNvPr id="231" name="图片 230">
              <a:extLst>
                <a:ext uri="{FF2B5EF4-FFF2-40B4-BE49-F238E27FC236}">
                  <a16:creationId xmlns:a16="http://schemas.microsoft.com/office/drawing/2014/main" xmlns="" id="{CC90251E-02D2-472B-A4C1-3FE69FFF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67928" y="5236595"/>
              <a:ext cx="408562" cy="499354"/>
            </a:xfrm>
            <a:prstGeom prst="rect">
              <a:avLst/>
            </a:prstGeom>
          </p:spPr>
        </p:pic>
      </p:grpSp>
      <p:pic>
        <p:nvPicPr>
          <p:cNvPr id="232" name="图片 231">
            <a:extLst>
              <a:ext uri="{FF2B5EF4-FFF2-40B4-BE49-F238E27FC236}">
                <a16:creationId xmlns:a16="http://schemas.microsoft.com/office/drawing/2014/main" xmlns="" id="{17A9EBB0-5F6E-4C1D-8238-1C0352A825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5063" y="1842639"/>
            <a:ext cx="1421161" cy="526780"/>
          </a:xfrm>
          <a:prstGeom prst="rect">
            <a:avLst/>
          </a:prstGeom>
        </p:spPr>
      </p:pic>
      <p:pic>
        <p:nvPicPr>
          <p:cNvPr id="233" name="图片 232">
            <a:extLst>
              <a:ext uri="{FF2B5EF4-FFF2-40B4-BE49-F238E27FC236}">
                <a16:creationId xmlns:a16="http://schemas.microsoft.com/office/drawing/2014/main" xmlns="" id="{38CED5D2-D922-4388-B14E-38A5040E50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073920" y="4028289"/>
            <a:ext cx="108741" cy="110393"/>
          </a:xfrm>
          <a:prstGeom prst="rect">
            <a:avLst/>
          </a:prstGeom>
        </p:spPr>
      </p:pic>
      <p:pic>
        <p:nvPicPr>
          <p:cNvPr id="234" name="图片 233">
            <a:extLst>
              <a:ext uri="{FF2B5EF4-FFF2-40B4-BE49-F238E27FC236}">
                <a16:creationId xmlns:a16="http://schemas.microsoft.com/office/drawing/2014/main" xmlns="" id="{FEED8780-5FB1-45D7-BD6C-C298C9224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174129" y="3434609"/>
            <a:ext cx="108741" cy="110394"/>
          </a:xfrm>
          <a:prstGeom prst="rect">
            <a:avLst/>
          </a:prstGeom>
        </p:spPr>
      </p:pic>
      <p:pic>
        <p:nvPicPr>
          <p:cNvPr id="235" name="图片 234">
            <a:extLst>
              <a:ext uri="{FF2B5EF4-FFF2-40B4-BE49-F238E27FC236}">
                <a16:creationId xmlns:a16="http://schemas.microsoft.com/office/drawing/2014/main" xmlns="" id="{7C9999FD-A152-4B42-920A-DBB7B6BBEB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023808" y="4047598"/>
            <a:ext cx="108741" cy="110393"/>
          </a:xfrm>
          <a:prstGeom prst="rect">
            <a:avLst/>
          </a:prstGeom>
        </p:spPr>
      </p:pic>
      <p:pic>
        <p:nvPicPr>
          <p:cNvPr id="236" name="图片 235">
            <a:extLst>
              <a:ext uri="{FF2B5EF4-FFF2-40B4-BE49-F238E27FC236}">
                <a16:creationId xmlns:a16="http://schemas.microsoft.com/office/drawing/2014/main" xmlns="" id="{A9F14F14-CD76-4C80-802C-A38D894741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836781" y="3455619"/>
            <a:ext cx="108741" cy="110394"/>
          </a:xfrm>
          <a:prstGeom prst="rect">
            <a:avLst/>
          </a:prstGeom>
        </p:spPr>
      </p:pic>
      <p:pic>
        <p:nvPicPr>
          <p:cNvPr id="237" name="图片 236">
            <a:extLst>
              <a:ext uri="{FF2B5EF4-FFF2-40B4-BE49-F238E27FC236}">
                <a16:creationId xmlns:a16="http://schemas.microsoft.com/office/drawing/2014/main" xmlns="" id="{7C58F7B8-706C-45CB-9B45-01CCE4F57E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603982" y="4051375"/>
            <a:ext cx="108741" cy="110393"/>
          </a:xfrm>
          <a:prstGeom prst="rect">
            <a:avLst/>
          </a:prstGeom>
        </p:spPr>
      </p:pic>
      <p:pic>
        <p:nvPicPr>
          <p:cNvPr id="238" name="图片 237">
            <a:extLst>
              <a:ext uri="{FF2B5EF4-FFF2-40B4-BE49-F238E27FC236}">
                <a16:creationId xmlns:a16="http://schemas.microsoft.com/office/drawing/2014/main" xmlns="" id="{63E595AC-427E-41A4-BC60-D99A4673C7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784977" y="3439136"/>
            <a:ext cx="108741" cy="110394"/>
          </a:xfrm>
          <a:prstGeom prst="rect">
            <a:avLst/>
          </a:prstGeom>
        </p:spPr>
      </p:pic>
      <p:pic>
        <p:nvPicPr>
          <p:cNvPr id="239" name="图片 238">
            <a:extLst>
              <a:ext uri="{FF2B5EF4-FFF2-40B4-BE49-F238E27FC236}">
                <a16:creationId xmlns:a16="http://schemas.microsoft.com/office/drawing/2014/main" xmlns="" id="{4FF4A32A-8EFE-499D-A8BE-0B17B03240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941251" y="4060556"/>
            <a:ext cx="108741" cy="110393"/>
          </a:xfrm>
          <a:prstGeom prst="rect">
            <a:avLst/>
          </a:prstGeom>
        </p:spPr>
      </p:pic>
      <p:pic>
        <p:nvPicPr>
          <p:cNvPr id="240" name="图片 239">
            <a:extLst>
              <a:ext uri="{FF2B5EF4-FFF2-40B4-BE49-F238E27FC236}">
                <a16:creationId xmlns:a16="http://schemas.microsoft.com/office/drawing/2014/main" xmlns="" id="{314799A3-BA4C-4AB4-972C-DA8922CD5C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653312" y="3415078"/>
            <a:ext cx="108741" cy="110394"/>
          </a:xfrm>
          <a:prstGeom prst="rect">
            <a:avLst/>
          </a:prstGeom>
        </p:spPr>
      </p:pic>
      <p:pic>
        <p:nvPicPr>
          <p:cNvPr id="241" name="图片 240">
            <a:extLst>
              <a:ext uri="{FF2B5EF4-FFF2-40B4-BE49-F238E27FC236}">
                <a16:creationId xmlns:a16="http://schemas.microsoft.com/office/drawing/2014/main" xmlns="" id="{E8773EA8-9009-487F-ACF1-0FE7256130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740174" y="4067033"/>
            <a:ext cx="108741" cy="110393"/>
          </a:xfrm>
          <a:prstGeom prst="rect">
            <a:avLst/>
          </a:prstGeom>
        </p:spPr>
      </p:pic>
      <p:pic>
        <p:nvPicPr>
          <p:cNvPr id="242" name="图片 241">
            <a:extLst>
              <a:ext uri="{FF2B5EF4-FFF2-40B4-BE49-F238E27FC236}">
                <a16:creationId xmlns:a16="http://schemas.microsoft.com/office/drawing/2014/main" xmlns="" id="{CEBE6A8C-E20E-40BD-95AD-D32B2D4B56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706851" y="3437190"/>
            <a:ext cx="108741" cy="110394"/>
          </a:xfrm>
          <a:prstGeom prst="rect">
            <a:avLst/>
          </a:prstGeom>
        </p:spPr>
      </p:pic>
      <p:pic>
        <p:nvPicPr>
          <p:cNvPr id="243" name="图片 242">
            <a:extLst>
              <a:ext uri="{FF2B5EF4-FFF2-40B4-BE49-F238E27FC236}">
                <a16:creationId xmlns:a16="http://schemas.microsoft.com/office/drawing/2014/main" xmlns="" id="{8FDE2E50-76B7-4EC4-BBF9-BFDA24A22A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428991" y="4067034"/>
            <a:ext cx="108741" cy="110393"/>
          </a:xfrm>
          <a:prstGeom prst="rect">
            <a:avLst/>
          </a:prstGeom>
        </p:spPr>
      </p:pic>
      <p:pic>
        <p:nvPicPr>
          <p:cNvPr id="244" name="图片 243">
            <a:extLst>
              <a:ext uri="{FF2B5EF4-FFF2-40B4-BE49-F238E27FC236}">
                <a16:creationId xmlns:a16="http://schemas.microsoft.com/office/drawing/2014/main" xmlns="" id="{DF84E7AB-B4AB-49E0-964D-8D8CDB5F57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105426" y="3469449"/>
            <a:ext cx="108741" cy="110394"/>
          </a:xfrm>
          <a:prstGeom prst="rect">
            <a:avLst/>
          </a:prstGeom>
        </p:spPr>
      </p:pic>
      <p:pic>
        <p:nvPicPr>
          <p:cNvPr id="245" name="图片 244">
            <a:extLst>
              <a:ext uri="{FF2B5EF4-FFF2-40B4-BE49-F238E27FC236}">
                <a16:creationId xmlns:a16="http://schemas.microsoft.com/office/drawing/2014/main" xmlns="" id="{67540904-9B34-48F1-9418-99298214C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817245" y="4037886"/>
            <a:ext cx="108741" cy="110393"/>
          </a:xfrm>
          <a:prstGeom prst="rect">
            <a:avLst/>
          </a:prstGeom>
        </p:spPr>
      </p:pic>
      <p:pic>
        <p:nvPicPr>
          <p:cNvPr id="246" name="图片 245">
            <a:extLst>
              <a:ext uri="{FF2B5EF4-FFF2-40B4-BE49-F238E27FC236}">
                <a16:creationId xmlns:a16="http://schemas.microsoft.com/office/drawing/2014/main" xmlns="" id="{DE7D47C1-3BB6-4D04-B993-91D5F51DB0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488227" y="3453356"/>
            <a:ext cx="108741" cy="110394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xmlns="" id="{24A26A31-107F-4EA6-B76E-A5675A5DFA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525752" y="4060557"/>
            <a:ext cx="108741" cy="110393"/>
          </a:xfrm>
          <a:prstGeom prst="rect">
            <a:avLst/>
          </a:prstGeom>
        </p:spPr>
      </p:pic>
      <p:pic>
        <p:nvPicPr>
          <p:cNvPr id="248" name="图片 247">
            <a:extLst>
              <a:ext uri="{FF2B5EF4-FFF2-40B4-BE49-F238E27FC236}">
                <a16:creationId xmlns:a16="http://schemas.microsoft.com/office/drawing/2014/main" xmlns="" id="{42B856C4-BE3E-4C95-AFB9-F1E9B94214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293852" y="3425253"/>
            <a:ext cx="108741" cy="110394"/>
          </a:xfrm>
          <a:prstGeom prst="rect">
            <a:avLst/>
          </a:prstGeom>
        </p:spPr>
      </p:pic>
      <p:pic>
        <p:nvPicPr>
          <p:cNvPr id="249" name="图片 248">
            <a:extLst>
              <a:ext uri="{FF2B5EF4-FFF2-40B4-BE49-F238E27FC236}">
                <a16:creationId xmlns:a16="http://schemas.microsoft.com/office/drawing/2014/main" xmlns="" id="{73C86F1F-EC5C-41EE-8C8E-D9F004B4F7A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979491" y="3451695"/>
            <a:ext cx="108741" cy="110394"/>
          </a:xfrm>
          <a:prstGeom prst="rect">
            <a:avLst/>
          </a:prstGeom>
        </p:spPr>
      </p:pic>
      <p:pic>
        <p:nvPicPr>
          <p:cNvPr id="250" name="图片 249">
            <a:extLst>
              <a:ext uri="{FF2B5EF4-FFF2-40B4-BE49-F238E27FC236}">
                <a16:creationId xmlns:a16="http://schemas.microsoft.com/office/drawing/2014/main" xmlns="" id="{E0FC3BF6-18CC-4126-B49E-E58896D728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302034" y="4062771"/>
            <a:ext cx="108741" cy="110393"/>
          </a:xfrm>
          <a:prstGeom prst="rect">
            <a:avLst/>
          </a:prstGeom>
        </p:spPr>
      </p:pic>
      <p:pic>
        <p:nvPicPr>
          <p:cNvPr id="251" name="图片 250">
            <a:extLst>
              <a:ext uri="{FF2B5EF4-FFF2-40B4-BE49-F238E27FC236}">
                <a16:creationId xmlns:a16="http://schemas.microsoft.com/office/drawing/2014/main" xmlns="" id="{09899118-93EB-4F13-9610-1F80AAFC0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162583" y="4051375"/>
            <a:ext cx="108741" cy="110393"/>
          </a:xfrm>
          <a:prstGeom prst="rect">
            <a:avLst/>
          </a:prstGeom>
        </p:spPr>
      </p:pic>
      <p:pic>
        <p:nvPicPr>
          <p:cNvPr id="252" name="图片 251">
            <a:extLst>
              <a:ext uri="{FF2B5EF4-FFF2-40B4-BE49-F238E27FC236}">
                <a16:creationId xmlns:a16="http://schemas.microsoft.com/office/drawing/2014/main" xmlns="" id="{87723BAF-A0D1-406A-A9A1-449481D540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892760" y="3434609"/>
            <a:ext cx="108741" cy="110394"/>
          </a:xfrm>
          <a:prstGeom prst="rect">
            <a:avLst/>
          </a:prstGeom>
        </p:spPr>
      </p:pic>
      <p:pic>
        <p:nvPicPr>
          <p:cNvPr id="253" name="图片 252">
            <a:extLst>
              <a:ext uri="{FF2B5EF4-FFF2-40B4-BE49-F238E27FC236}">
                <a16:creationId xmlns:a16="http://schemas.microsoft.com/office/drawing/2014/main" xmlns="" id="{BB13925A-DE81-460A-AEA6-540CC51AA1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877329" y="4060558"/>
            <a:ext cx="108741" cy="110393"/>
          </a:xfrm>
          <a:prstGeom prst="rect">
            <a:avLst/>
          </a:prstGeom>
        </p:spPr>
      </p:pic>
      <p:pic>
        <p:nvPicPr>
          <p:cNvPr id="254" name="图片 253">
            <a:extLst>
              <a:ext uri="{FF2B5EF4-FFF2-40B4-BE49-F238E27FC236}">
                <a16:creationId xmlns:a16="http://schemas.microsoft.com/office/drawing/2014/main" xmlns="" id="{D0997672-990B-441C-9F67-BC0642D991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230556" y="3441179"/>
            <a:ext cx="108741" cy="110394"/>
          </a:xfrm>
          <a:prstGeom prst="rect">
            <a:avLst/>
          </a:prstGeom>
        </p:spPr>
      </p:pic>
      <p:pic>
        <p:nvPicPr>
          <p:cNvPr id="255" name="图片 254">
            <a:extLst>
              <a:ext uri="{FF2B5EF4-FFF2-40B4-BE49-F238E27FC236}">
                <a16:creationId xmlns:a16="http://schemas.microsoft.com/office/drawing/2014/main" xmlns="" id="{D4DC2B13-0528-4D42-B64A-8A494335A4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226294" y="4071489"/>
            <a:ext cx="108741" cy="110393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xmlns="" id="{B9AB2177-3E34-4EF0-98B0-88DB629493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576920" y="3457445"/>
            <a:ext cx="108741" cy="110394"/>
          </a:xfrm>
          <a:prstGeom prst="rect">
            <a:avLst/>
          </a:prstGeom>
        </p:spPr>
      </p:pic>
      <p:pic>
        <p:nvPicPr>
          <p:cNvPr id="257" name="图片 256">
            <a:extLst>
              <a:ext uri="{FF2B5EF4-FFF2-40B4-BE49-F238E27FC236}">
                <a16:creationId xmlns:a16="http://schemas.microsoft.com/office/drawing/2014/main" xmlns="" id="{DE8B4270-037B-44FF-B5A4-34EEA07FC0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948965" y="4051375"/>
            <a:ext cx="108741" cy="110393"/>
          </a:xfrm>
          <a:prstGeom prst="rect">
            <a:avLst/>
          </a:prstGeom>
        </p:spPr>
      </p:pic>
      <p:pic>
        <p:nvPicPr>
          <p:cNvPr id="258" name="图片 257">
            <a:extLst>
              <a:ext uri="{FF2B5EF4-FFF2-40B4-BE49-F238E27FC236}">
                <a16:creationId xmlns:a16="http://schemas.microsoft.com/office/drawing/2014/main" xmlns="" id="{D5BDE793-B1A0-4F69-A952-7ECBBACD89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047570" y="3443581"/>
            <a:ext cx="108741" cy="110394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xmlns="" id="{BC2E8AE9-E4FF-4449-9CE2-6727F26388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669273" y="4051375"/>
            <a:ext cx="108741" cy="110393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:a16="http://schemas.microsoft.com/office/drawing/2014/main" xmlns="" id="{7646C5D4-203F-495A-AD01-9C86D4728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373529" y="3443581"/>
            <a:ext cx="108741" cy="110394"/>
          </a:xfrm>
          <a:prstGeom prst="rect">
            <a:avLst/>
          </a:prstGeom>
        </p:spPr>
      </p:pic>
      <p:pic>
        <p:nvPicPr>
          <p:cNvPr id="261" name="图片 260">
            <a:extLst>
              <a:ext uri="{FF2B5EF4-FFF2-40B4-BE49-F238E27FC236}">
                <a16:creationId xmlns:a16="http://schemas.microsoft.com/office/drawing/2014/main" xmlns="" id="{DE57EF41-8F24-40D7-A57D-3E4579FF80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385102" y="4060556"/>
            <a:ext cx="108741" cy="110393"/>
          </a:xfrm>
          <a:prstGeom prst="rect">
            <a:avLst/>
          </a:prstGeom>
        </p:spPr>
      </p:pic>
      <p:pic>
        <p:nvPicPr>
          <p:cNvPr id="262" name="图片 261">
            <a:extLst>
              <a:ext uri="{FF2B5EF4-FFF2-40B4-BE49-F238E27FC236}">
                <a16:creationId xmlns:a16="http://schemas.microsoft.com/office/drawing/2014/main" xmlns="" id="{3546E5E7-C120-4ECF-BEB3-FF867D59C1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916926" y="3443580"/>
            <a:ext cx="108741" cy="110394"/>
          </a:xfrm>
          <a:prstGeom prst="rect">
            <a:avLst/>
          </a:prstGeom>
        </p:spPr>
      </p:pic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xmlns="" id="{D7096C7F-07DE-445A-AF87-656C9DD619FB}"/>
              </a:ext>
            </a:extLst>
          </p:cNvPr>
          <p:cNvCxnSpPr>
            <a:cxnSpLocks/>
          </p:cNvCxnSpPr>
          <p:nvPr/>
        </p:nvCxnSpPr>
        <p:spPr>
          <a:xfrm>
            <a:off x="8756761" y="1956515"/>
            <a:ext cx="3" cy="553544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弧形 292">
            <a:extLst>
              <a:ext uri="{FF2B5EF4-FFF2-40B4-BE49-F238E27FC236}">
                <a16:creationId xmlns:a16="http://schemas.microsoft.com/office/drawing/2014/main" xmlns="" id="{2DB0243C-57AA-4A86-AFB5-49550831489D}"/>
              </a:ext>
            </a:extLst>
          </p:cNvPr>
          <p:cNvSpPr/>
          <p:nvPr/>
        </p:nvSpPr>
        <p:spPr>
          <a:xfrm rot="21411428">
            <a:off x="2711809" y="4654501"/>
            <a:ext cx="1078293" cy="1114846"/>
          </a:xfrm>
          <a:prstGeom prst="arc">
            <a:avLst/>
          </a:prstGeom>
          <a:ln w="50800">
            <a:solidFill>
              <a:schemeClr val="bg2">
                <a:lumMod val="5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93">
            <a:extLst>
              <a:ext uri="{FF2B5EF4-FFF2-40B4-BE49-F238E27FC236}">
                <a16:creationId xmlns:a16="http://schemas.microsoft.com/office/drawing/2014/main" xmlns="" id="{48A5FF6C-4BD8-43F0-9F9B-8091048A94E4}"/>
              </a:ext>
            </a:extLst>
          </p:cNvPr>
          <p:cNvGrpSpPr/>
          <p:nvPr/>
        </p:nvGrpSpPr>
        <p:grpSpPr>
          <a:xfrm>
            <a:off x="8541819" y="2510057"/>
            <a:ext cx="3584056" cy="2461182"/>
            <a:chOff x="8563002" y="2510057"/>
            <a:chExt cx="3592945" cy="2461182"/>
          </a:xfrm>
        </p:grpSpPr>
        <p:pic>
          <p:nvPicPr>
            <p:cNvPr id="295" name="图片 294">
              <a:extLst>
                <a:ext uri="{FF2B5EF4-FFF2-40B4-BE49-F238E27FC236}">
                  <a16:creationId xmlns:a16="http://schemas.microsoft.com/office/drawing/2014/main" xmlns="" id="{8E180FEA-EC3F-4475-B8D7-74966115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22148" y="2921659"/>
              <a:ext cx="1606925" cy="1617903"/>
            </a:xfrm>
            <a:prstGeom prst="rect">
              <a:avLst/>
            </a:prstGeom>
          </p:spPr>
        </p:pic>
        <p:pic>
          <p:nvPicPr>
            <p:cNvPr id="296" name="图片 295">
              <a:extLst>
                <a:ext uri="{FF2B5EF4-FFF2-40B4-BE49-F238E27FC236}">
                  <a16:creationId xmlns:a16="http://schemas.microsoft.com/office/drawing/2014/main" xmlns="" id="{2BBF45C1-6704-491F-BF90-8C5537DF8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11589589" y="3184622"/>
              <a:ext cx="566358" cy="338706"/>
            </a:xfrm>
            <a:prstGeom prst="rect">
              <a:avLst/>
            </a:prstGeom>
          </p:spPr>
        </p:pic>
        <p:pic>
          <p:nvPicPr>
            <p:cNvPr id="297" name="图片 296">
              <a:extLst>
                <a:ext uri="{FF2B5EF4-FFF2-40B4-BE49-F238E27FC236}">
                  <a16:creationId xmlns:a16="http://schemas.microsoft.com/office/drawing/2014/main" xmlns="" id="{D6D3AA8C-8954-4077-B4C7-B3F90317C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11568250" y="3648424"/>
              <a:ext cx="566358" cy="338706"/>
            </a:xfrm>
            <a:prstGeom prst="rect">
              <a:avLst/>
            </a:prstGeom>
          </p:spPr>
        </p:pic>
        <p:cxnSp>
          <p:nvCxnSpPr>
            <p:cNvPr id="298" name="直接连接符 297">
              <a:extLst>
                <a:ext uri="{FF2B5EF4-FFF2-40B4-BE49-F238E27FC236}">
                  <a16:creationId xmlns:a16="http://schemas.microsoft.com/office/drawing/2014/main" xmlns="" id="{057DFC11-7680-4FD2-B914-9FD732A889B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5711" y="2510057"/>
              <a:ext cx="8951" cy="992106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xmlns="" id="{D8AECB45-3A0A-447A-B6C1-FF451DDAD1CF}"/>
                </a:ext>
              </a:extLst>
            </p:cNvPr>
            <p:cNvCxnSpPr>
              <a:cxnSpLocks/>
            </p:cNvCxnSpPr>
            <p:nvPr/>
          </p:nvCxnSpPr>
          <p:spPr>
            <a:xfrm>
              <a:off x="8563002" y="4971239"/>
              <a:ext cx="1488045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>
              <a:extLst>
                <a:ext uri="{FF2B5EF4-FFF2-40B4-BE49-F238E27FC236}">
                  <a16:creationId xmlns:a16="http://schemas.microsoft.com/office/drawing/2014/main" xmlns="" id="{7E04D3F2-2012-4D09-BF91-C2FFBE49F8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42580" y="4004699"/>
              <a:ext cx="8467" cy="951301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xmlns="" id="{14B7FEBF-1704-46C3-8BB3-65F794436003}"/>
                </a:ext>
              </a:extLst>
            </p:cNvPr>
            <p:cNvCxnSpPr/>
            <p:nvPr/>
          </p:nvCxnSpPr>
          <p:spPr>
            <a:xfrm>
              <a:off x="10051047" y="3502163"/>
              <a:ext cx="213780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直接连接符 301">
              <a:extLst>
                <a:ext uri="{FF2B5EF4-FFF2-40B4-BE49-F238E27FC236}">
                  <a16:creationId xmlns:a16="http://schemas.microsoft.com/office/drawing/2014/main" xmlns="" id="{3874F8BC-1E78-4C78-9647-4EF49B501736}"/>
                </a:ext>
              </a:extLst>
            </p:cNvPr>
            <p:cNvCxnSpPr/>
            <p:nvPr/>
          </p:nvCxnSpPr>
          <p:spPr>
            <a:xfrm>
              <a:off x="10042580" y="3978664"/>
              <a:ext cx="202087" cy="0"/>
            </a:xfrm>
            <a:prstGeom prst="line">
              <a:avLst/>
            </a:prstGeom>
            <a:ln w="635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椭圆 70">
            <a:extLst>
              <a:ext uri="{FF2B5EF4-FFF2-40B4-BE49-F238E27FC236}">
                <a16:creationId xmlns:a16="http://schemas.microsoft.com/office/drawing/2014/main" xmlns="" id="{E0B3B452-4298-44B2-98F0-B0EF6CD523D7}"/>
              </a:ext>
            </a:extLst>
          </p:cNvPr>
          <p:cNvSpPr/>
          <p:nvPr/>
        </p:nvSpPr>
        <p:spPr>
          <a:xfrm>
            <a:off x="8484507" y="4157036"/>
            <a:ext cx="91886" cy="102276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glow rad="228600">
              <a:schemeClr val="tx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xmlns="" id="{05459084-D0FB-4732-9116-F79E5E1032A5}"/>
              </a:ext>
            </a:extLst>
          </p:cNvPr>
          <p:cNvSpPr/>
          <p:nvPr/>
        </p:nvSpPr>
        <p:spPr>
          <a:xfrm>
            <a:off x="8458305" y="3362455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xmlns="" id="{ABA1F163-FC17-465A-9D43-0014FF8E91B6}"/>
              </a:ext>
            </a:extLst>
          </p:cNvPr>
          <p:cNvSpPr/>
          <p:nvPr/>
        </p:nvSpPr>
        <p:spPr>
          <a:xfrm>
            <a:off x="8476057" y="4157037"/>
            <a:ext cx="91886" cy="102276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>
            <a:glow rad="228600">
              <a:schemeClr val="tx1"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xmlns="" id="{5CE80B57-836D-4173-8376-5BC91052896F}"/>
              </a:ext>
            </a:extLst>
          </p:cNvPr>
          <p:cNvSpPr/>
          <p:nvPr/>
        </p:nvSpPr>
        <p:spPr>
          <a:xfrm>
            <a:off x="8449855" y="3362456"/>
            <a:ext cx="91886" cy="102276"/>
          </a:xfrm>
          <a:prstGeom prst="ellipse">
            <a:avLst/>
          </a:prstGeom>
          <a:solidFill>
            <a:srgbClr val="FF0000">
              <a:alpha val="80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3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Rectangle 47">
            <a:extLst>
              <a:ext uri="{FF2B5EF4-FFF2-40B4-BE49-F238E27FC236}">
                <a16:creationId xmlns:a16="http://schemas.microsoft.com/office/drawing/2014/main" xmlns="" id="{34DC9E98-58E8-4118-9A43-432CECAB7AC0}"/>
              </a:ext>
            </a:extLst>
          </p:cNvPr>
          <p:cNvSpPr/>
          <p:nvPr/>
        </p:nvSpPr>
        <p:spPr>
          <a:xfrm>
            <a:off x="0" y="1"/>
            <a:ext cx="12161838" cy="924912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Harvest Energy</a:t>
            </a:r>
          </a:p>
        </p:txBody>
      </p:sp>
    </p:spTree>
    <p:extLst>
      <p:ext uri="{BB962C8B-B14F-4D97-AF65-F5344CB8AC3E}">
        <p14:creationId xmlns:p14="http://schemas.microsoft.com/office/powerpoint/2010/main" xmlns="" val="67692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emph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E6E6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6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2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8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4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4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46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2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8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78 -0.0007 C 0.00065 -0.04422 0.00052 -0.08774 0.00039 -0.13102 L 0.12279 -0.13172 L 0.12578 0.01041 L 0.14167 0.01273 " pathEditMode="relative" ptsTypes="AAAAA"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65 -0.00116 L -0.00182 0.10926 L 0.12227 0.10833 L 0.12344 -0.03449 L 0.13893 -0.0338 " pathEditMode="relative" ptsTypes="AAAAA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43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80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8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4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4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6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2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88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38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3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7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.00078 -0.0007 C 0.00065 -0.04422 0.00052 -0.08774 0.00039 -0.13102 L 0.12278 -0.13172 L 0.12578 0.01041 L 0.14166 0.01273 " pathEditMode="relative" rAng="0" ptsTypes="AAAAA">
                                      <p:cBhvr>
                                        <p:cTn id="1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588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65 -0.00116 L -0.00182 0.10926 L 0.12227 0.10833 L 0.12344 -0.03449 L 0.13893 -0.0338 " pathEditMode="relative" rAng="0" ptsTypes="AAAAA">
                                      <p:cBhvr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510"/>
                            </p:stCondLst>
                            <p:childTnLst>
                              <p:par>
                                <p:cTn id="133" presetID="1" presetClass="exit" presetSubtype="0" fill="hold" grpId="1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660"/>
                            </p:stCondLst>
                            <p:childTnLst>
                              <p:par>
                                <p:cTn id="1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16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320"/>
                            </p:stCondLst>
                            <p:childTnLst>
                              <p:par>
                                <p:cTn id="146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480"/>
                            </p:stCondLst>
                            <p:childTnLst>
                              <p:par>
                                <p:cTn id="150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640"/>
                            </p:stCondLst>
                            <p:childTnLst>
                              <p:par>
                                <p:cTn id="154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8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62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46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2469D68-51CE-47FD-897F-E1CD3A087834}"/>
              </a:ext>
            </a:extLst>
          </p:cNvPr>
          <p:cNvSpPr txBox="1"/>
          <p:nvPr/>
        </p:nvSpPr>
        <p:spPr>
          <a:xfrm>
            <a:off x="5252669" y="4480302"/>
            <a:ext cx="981815" cy="457200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6271621B-8A1E-4608-A17E-5C4486A6BBF2}"/>
              </a:ext>
            </a:extLst>
          </p:cNvPr>
          <p:cNvSpPr txBox="1"/>
          <p:nvPr/>
        </p:nvSpPr>
        <p:spPr>
          <a:xfrm>
            <a:off x="8199519" y="4719034"/>
            <a:ext cx="703098" cy="461665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6B6DFD56-01F1-44B9-9B7F-9E0E1FB844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2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17" t="10293" r="7787" b="14630"/>
          <a:stretch/>
        </p:blipFill>
        <p:spPr>
          <a:xfrm>
            <a:off x="7009613" y="4095888"/>
            <a:ext cx="2498245" cy="22359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1AF4DD3B-1981-4DA1-BB25-3D68D9BB4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455" y="4088516"/>
            <a:ext cx="3360322" cy="22359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08CBD909-5D64-4C67-A771-9D8A8302AC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57" t="5364" r="5205" b="16119"/>
          <a:stretch/>
        </p:blipFill>
        <p:spPr>
          <a:xfrm>
            <a:off x="1417455" y="1475619"/>
            <a:ext cx="3360322" cy="22844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E8B36DFA-125B-4A19-9D8E-1429551F5D57}"/>
              </a:ext>
            </a:extLst>
          </p:cNvPr>
          <p:cNvSpPr>
            <a:spLocks noGrp="1"/>
          </p:cNvSpPr>
          <p:nvPr/>
        </p:nvSpPr>
        <p:spPr>
          <a:xfrm>
            <a:off x="4777777" y="1425257"/>
            <a:ext cx="1721204" cy="2334779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Commercial Tx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LoRa</a:t>
            </a:r>
            <a:r>
              <a:rPr lang="en-US" dirty="0">
                <a:solidFill>
                  <a:srgbClr val="FFFFFF"/>
                </a:solidFill>
              </a:rPr>
              <a:t> Sx1276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C2F2A879-1C2F-4534-B70A-10790F75DE3E}"/>
              </a:ext>
            </a:extLst>
          </p:cNvPr>
          <p:cNvSpPr>
            <a:spLocks noGrp="1"/>
          </p:cNvSpPr>
          <p:nvPr/>
        </p:nvSpPr>
        <p:spPr>
          <a:xfrm>
            <a:off x="4777777" y="4056600"/>
            <a:ext cx="1721205" cy="229975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Commercial Rx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LoRa</a:t>
            </a:r>
            <a:r>
              <a:rPr lang="en-US" dirty="0">
                <a:solidFill>
                  <a:srgbClr val="FFFFFF"/>
                </a:solidFill>
              </a:rPr>
              <a:t> Gateway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5B9940F-526D-4F5D-850E-C55267B97089}"/>
              </a:ext>
            </a:extLst>
          </p:cNvPr>
          <p:cNvSpPr>
            <a:spLocks noGrp="1"/>
          </p:cNvSpPr>
          <p:nvPr/>
        </p:nvSpPr>
        <p:spPr>
          <a:xfrm>
            <a:off x="9477250" y="4058207"/>
            <a:ext cx="1609415" cy="229975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05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3600" dirty="0" err="1">
                <a:solidFill>
                  <a:srgbClr val="FFFFFF"/>
                </a:solidFill>
              </a:rPr>
              <a:t>PLoRa</a:t>
            </a:r>
            <a:r>
              <a:rPr lang="en-US" sz="3600" dirty="0">
                <a:solidFill>
                  <a:srgbClr val="FFFFFF"/>
                </a:solidFill>
              </a:rPr>
              <a:t> Tag</a:t>
            </a:r>
          </a:p>
        </p:txBody>
      </p:sp>
      <p:sp>
        <p:nvSpPr>
          <p:cNvPr id="13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4574486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8121E744-34D2-4FCF-9D89-0A790A139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613" y="1500174"/>
            <a:ext cx="2528162" cy="22997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F4395A3-306A-4BF3-B62D-A1D28BAC1DCE}"/>
              </a:ext>
            </a:extLst>
          </p:cNvPr>
          <p:cNvSpPr>
            <a:spLocks noGrp="1"/>
          </p:cNvSpPr>
          <p:nvPr/>
        </p:nvSpPr>
        <p:spPr>
          <a:xfrm>
            <a:off x="9537776" y="1485674"/>
            <a:ext cx="1609415" cy="231425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3600" dirty="0">
                <a:solidFill>
                  <a:srgbClr val="FFFFFF"/>
                </a:solidFill>
              </a:rPr>
              <a:t>USRP 2954</a:t>
            </a:r>
          </a:p>
        </p:txBody>
      </p:sp>
    </p:spTree>
    <p:extLst>
      <p:ext uri="{BB962C8B-B14F-4D97-AF65-F5344CB8AC3E}">
        <p14:creationId xmlns:p14="http://schemas.microsoft.com/office/powerpoint/2010/main" xmlns="" val="20936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0" y="0"/>
            <a:ext cx="3580589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317" y="1571612"/>
            <a:ext cx="79296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400" dirty="0" smtClean="0"/>
              <a:t> End to end field study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Networking performance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Power Consumption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78C0083-E334-47D9-BF00-59FDECDC7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27" y="240912"/>
            <a:ext cx="6653694" cy="29729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CB19B41-518F-43B4-A01D-ABDB52721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827" y="3554207"/>
            <a:ext cx="6653694" cy="319669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F495221-7D5F-427D-A238-48C925C95D48}"/>
              </a:ext>
            </a:extLst>
          </p:cNvPr>
          <p:cNvSpPr>
            <a:spLocks noGrp="1"/>
          </p:cNvSpPr>
          <p:nvPr/>
        </p:nvSpPr>
        <p:spPr>
          <a:xfrm>
            <a:off x="1723201" y="2285992"/>
            <a:ext cx="3168845" cy="10590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OUTDOOR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CB9101C9-8DC3-46EF-85A0-88B674E27B9B}"/>
              </a:ext>
            </a:extLst>
          </p:cNvPr>
          <p:cNvCxnSpPr>
            <a:cxnSpLocks/>
          </p:cNvCxnSpPr>
          <p:nvPr/>
        </p:nvCxnSpPr>
        <p:spPr>
          <a:xfrm>
            <a:off x="285043" y="3361736"/>
            <a:ext cx="11515740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D71633-0BF0-4897-AE11-006F268FC57C}"/>
              </a:ext>
            </a:extLst>
          </p:cNvPr>
          <p:cNvSpPr>
            <a:spLocks noGrp="1"/>
          </p:cNvSpPr>
          <p:nvPr/>
        </p:nvSpPr>
        <p:spPr>
          <a:xfrm>
            <a:off x="1794639" y="5929330"/>
            <a:ext cx="3168845" cy="84469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INDOOR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0784"/>
            <a:ext cx="5009349" cy="7078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xmlns="" val="32347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草, 天空, 田野, 户外&#10;&#10;已生成极高可信度的说明">
            <a:extLst>
              <a:ext uri="{FF2B5EF4-FFF2-40B4-BE49-F238E27FC236}">
                <a16:creationId xmlns:a16="http://schemas.microsoft.com/office/drawing/2014/main" xmlns="" id="{603386D3-5949-4667-9671-472AA496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61838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EE3F8D5B-953C-4F11-A188-C4847B83AB4A}"/>
              </a:ext>
            </a:extLst>
          </p:cNvPr>
          <p:cNvSpPr/>
          <p:nvPr/>
        </p:nvSpPr>
        <p:spPr>
          <a:xfrm>
            <a:off x="-273935" y="0"/>
            <a:ext cx="12860668" cy="714127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xmlns="" id="{81438DDE-9CF2-4C6E-952A-A8CDBA2FBBC3}"/>
              </a:ext>
            </a:extLst>
          </p:cNvPr>
          <p:cNvSpPr txBox="1"/>
          <p:nvPr/>
        </p:nvSpPr>
        <p:spPr>
          <a:xfrm>
            <a:off x="2818808" y="1219499"/>
            <a:ext cx="10978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66 %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4.1 ℃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 = 6.2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Zn = 0.02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Pb =0.01 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……</a:t>
            </a:r>
            <a:endParaRPr lang="zh-CN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</a:endParaRPr>
          </a:p>
        </p:txBody>
      </p:sp>
      <p:pic>
        <p:nvPicPr>
          <p:cNvPr id="66" name="图片 65" descr="图片包含 掌握, 手, 草&#10;&#10;已生成极高可信度的说明">
            <a:extLst>
              <a:ext uri="{FF2B5EF4-FFF2-40B4-BE49-F238E27FC236}">
                <a16:creationId xmlns:a16="http://schemas.microsoft.com/office/drawing/2014/main" xmlns="" id="{09E0CBDC-40B6-4448-B154-C33098186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7670" y="1971111"/>
            <a:ext cx="5299062" cy="5312204"/>
          </a:xfrm>
          <a:prstGeom prst="rect">
            <a:avLst/>
          </a:prstGeom>
        </p:spPr>
      </p:pic>
      <p:grpSp>
        <p:nvGrpSpPr>
          <p:cNvPr id="2" name="组合 127">
            <a:extLst>
              <a:ext uri="{FF2B5EF4-FFF2-40B4-BE49-F238E27FC236}">
                <a16:creationId xmlns:a16="http://schemas.microsoft.com/office/drawing/2014/main" xmlns="" id="{6F8BDA84-6282-4C1C-BD07-9DC743CEA699}"/>
              </a:ext>
            </a:extLst>
          </p:cNvPr>
          <p:cNvGrpSpPr/>
          <p:nvPr/>
        </p:nvGrpSpPr>
        <p:grpSpPr>
          <a:xfrm>
            <a:off x="603717" y="1254745"/>
            <a:ext cx="9071690" cy="5108494"/>
            <a:chOff x="605214" y="1254745"/>
            <a:chExt cx="9094188" cy="5108494"/>
          </a:xfrm>
        </p:grpSpPr>
        <p:grpSp>
          <p:nvGrpSpPr>
            <p:cNvPr id="3" name="组合 32">
              <a:extLst>
                <a:ext uri="{FF2B5EF4-FFF2-40B4-BE49-F238E27FC236}">
                  <a16:creationId xmlns:a16="http://schemas.microsoft.com/office/drawing/2014/main" xmlns="" id="{65AABA6B-4058-4377-B95C-0B9DB651E151}"/>
                </a:ext>
              </a:extLst>
            </p:cNvPr>
            <p:cNvGrpSpPr/>
            <p:nvPr/>
          </p:nvGrpSpPr>
          <p:grpSpPr>
            <a:xfrm rot="1154597">
              <a:off x="5008241" y="4067942"/>
              <a:ext cx="930487" cy="897982"/>
              <a:chOff x="7028659" y="5032408"/>
              <a:chExt cx="1071667" cy="1078997"/>
            </a:xfrm>
          </p:grpSpPr>
          <p:sp>
            <p:nvSpPr>
              <p:cNvPr id="34" name="弧形 33">
                <a:extLst>
                  <a:ext uri="{FF2B5EF4-FFF2-40B4-BE49-F238E27FC236}">
                    <a16:creationId xmlns:a16="http://schemas.microsoft.com/office/drawing/2014/main" xmlns="" id="{C5E5E1D0-75BC-4359-9AD9-CD464654EC08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xmlns="" id="{76F489D0-740A-44BF-9EFB-E889DE4855FC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36" name="弧形 35">
                <a:extLst>
                  <a:ext uri="{FF2B5EF4-FFF2-40B4-BE49-F238E27FC236}">
                    <a16:creationId xmlns:a16="http://schemas.microsoft.com/office/drawing/2014/main" xmlns="" id="{9919B3E1-53E5-4A77-8DF0-5D82DC98CF6F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xmlns="" id="{64D55757-6131-4718-B445-36523202A6C8}"/>
                </a:ext>
              </a:extLst>
            </p:cNvPr>
            <p:cNvSpPr/>
            <p:nvPr/>
          </p:nvSpPr>
          <p:spPr>
            <a:xfrm>
              <a:off x="5142284" y="4414981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  <a:scene3d>
              <a:camera prst="isometricOffAxis2Top">
                <a:rot lat="20400000" lon="2400000" rev="18141449"/>
              </a:camera>
              <a:lightRig rig="threePt" dir="t"/>
            </a:scene3d>
            <a:sp3d>
              <a:bevelT w="444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66">
              <a:extLst>
                <a:ext uri="{FF2B5EF4-FFF2-40B4-BE49-F238E27FC236}">
                  <a16:creationId xmlns:a16="http://schemas.microsoft.com/office/drawing/2014/main" xmlns="" id="{250302D6-4C02-48FF-8814-82253EB190B2}"/>
                </a:ext>
              </a:extLst>
            </p:cNvPr>
            <p:cNvGrpSpPr/>
            <p:nvPr/>
          </p:nvGrpSpPr>
          <p:grpSpPr>
            <a:xfrm rot="1154597">
              <a:off x="2034349" y="1488218"/>
              <a:ext cx="664728" cy="551217"/>
              <a:chOff x="7028659" y="5032408"/>
              <a:chExt cx="1071667" cy="1078997"/>
            </a:xfrm>
          </p:grpSpPr>
          <p:sp>
            <p:nvSpPr>
              <p:cNvPr id="68" name="弧形 67">
                <a:extLst>
                  <a:ext uri="{FF2B5EF4-FFF2-40B4-BE49-F238E27FC236}">
                    <a16:creationId xmlns:a16="http://schemas.microsoft.com/office/drawing/2014/main" xmlns="" id="{6388FB08-6B2F-4B5B-8F63-9E2D94102D36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9" name="弧形 68">
                <a:extLst>
                  <a:ext uri="{FF2B5EF4-FFF2-40B4-BE49-F238E27FC236}">
                    <a16:creationId xmlns:a16="http://schemas.microsoft.com/office/drawing/2014/main" xmlns="" id="{65CD4B0A-4025-4A9F-93E0-FD9242E3540D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xmlns="" id="{720DEB3A-EB32-4552-99DF-B91481FD2D19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xmlns="" id="{14B6F2A0-B35C-4C40-9C9D-8B2F3E10EF54}"/>
                </a:ext>
              </a:extLst>
            </p:cNvPr>
            <p:cNvSpPr/>
            <p:nvPr/>
          </p:nvSpPr>
          <p:spPr>
            <a:xfrm>
              <a:off x="2181268" y="1712462"/>
              <a:ext cx="217746" cy="1870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  <a:scene3d>
              <a:camera prst="isometricOffAxis2Top">
                <a:rot lat="20400000" lon="2400000" rev="18141449"/>
              </a:camera>
              <a:lightRig rig="threePt" dir="t"/>
            </a:scene3d>
            <a:sp3d>
              <a:bevelT w="444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76">
              <a:extLst>
                <a:ext uri="{FF2B5EF4-FFF2-40B4-BE49-F238E27FC236}">
                  <a16:creationId xmlns:a16="http://schemas.microsoft.com/office/drawing/2014/main" xmlns="" id="{D66FE0D7-0F97-432B-BD2B-525800522F55}"/>
                </a:ext>
              </a:extLst>
            </p:cNvPr>
            <p:cNvGrpSpPr/>
            <p:nvPr/>
          </p:nvGrpSpPr>
          <p:grpSpPr>
            <a:xfrm rot="20917418">
              <a:off x="847397" y="5325788"/>
              <a:ext cx="930487" cy="897982"/>
              <a:chOff x="7028659" y="5032408"/>
              <a:chExt cx="1071667" cy="1078997"/>
            </a:xfrm>
          </p:grpSpPr>
          <p:sp>
            <p:nvSpPr>
              <p:cNvPr id="78" name="弧形 77">
                <a:extLst>
                  <a:ext uri="{FF2B5EF4-FFF2-40B4-BE49-F238E27FC236}">
                    <a16:creationId xmlns:a16="http://schemas.microsoft.com/office/drawing/2014/main" xmlns="" id="{F399F1F4-F755-4F2F-A4F3-34060440CB69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79" name="弧形 78">
                <a:extLst>
                  <a:ext uri="{FF2B5EF4-FFF2-40B4-BE49-F238E27FC236}">
                    <a16:creationId xmlns:a16="http://schemas.microsoft.com/office/drawing/2014/main" xmlns="" id="{F063B961-2CCD-4A54-96B2-A24BE9AD9ACA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0" name="弧形 79">
                <a:extLst>
                  <a:ext uri="{FF2B5EF4-FFF2-40B4-BE49-F238E27FC236}">
                    <a16:creationId xmlns:a16="http://schemas.microsoft.com/office/drawing/2014/main" xmlns="" id="{A0909FAB-324E-463A-A6DE-F5F9C25D9516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xmlns="" id="{048CBDB1-C522-4943-B16C-763820D52B12}"/>
                </a:ext>
              </a:extLst>
            </p:cNvPr>
            <p:cNvSpPr/>
            <p:nvPr/>
          </p:nvSpPr>
          <p:spPr>
            <a:xfrm>
              <a:off x="1041538" y="5657705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  <a:scene3d>
              <a:camera prst="isometricOffAxis2Top">
                <a:rot lat="20400000" lon="2400000" rev="18141449"/>
              </a:camera>
              <a:lightRig rig="threePt" dir="t"/>
            </a:scene3d>
            <a:sp3d>
              <a:bevelT w="444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81">
              <a:extLst>
                <a:ext uri="{FF2B5EF4-FFF2-40B4-BE49-F238E27FC236}">
                  <a16:creationId xmlns:a16="http://schemas.microsoft.com/office/drawing/2014/main" xmlns="" id="{EF976692-AE91-4D9C-9100-B8211BDB1BF7}"/>
                </a:ext>
              </a:extLst>
            </p:cNvPr>
            <p:cNvGrpSpPr/>
            <p:nvPr/>
          </p:nvGrpSpPr>
          <p:grpSpPr>
            <a:xfrm rot="12145457">
              <a:off x="4665845" y="4194308"/>
              <a:ext cx="930487" cy="897982"/>
              <a:chOff x="7028659" y="5032408"/>
              <a:chExt cx="1071667" cy="1078997"/>
            </a:xfrm>
          </p:grpSpPr>
          <p:sp>
            <p:nvSpPr>
              <p:cNvPr id="83" name="弧形 82">
                <a:extLst>
                  <a:ext uri="{FF2B5EF4-FFF2-40B4-BE49-F238E27FC236}">
                    <a16:creationId xmlns:a16="http://schemas.microsoft.com/office/drawing/2014/main" xmlns="" id="{F30F6835-14E1-4FC6-840F-58481EE5EF3E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84" name="弧形 83">
                <a:extLst>
                  <a:ext uri="{FF2B5EF4-FFF2-40B4-BE49-F238E27FC236}">
                    <a16:creationId xmlns:a16="http://schemas.microsoft.com/office/drawing/2014/main" xmlns="" id="{F9AD67AF-0DF0-413B-936D-04B791A06277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5" name="弧形 84">
                <a:extLst>
                  <a:ext uri="{FF2B5EF4-FFF2-40B4-BE49-F238E27FC236}">
                    <a16:creationId xmlns:a16="http://schemas.microsoft.com/office/drawing/2014/main" xmlns="" id="{87CB3DB8-2FF0-46DB-89FF-DF81824D2A03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8" name="组合 86">
              <a:extLst>
                <a:ext uri="{FF2B5EF4-FFF2-40B4-BE49-F238E27FC236}">
                  <a16:creationId xmlns:a16="http://schemas.microsoft.com/office/drawing/2014/main" xmlns="" id="{617AB603-ADAE-4948-9B3C-0BA7178827B8}"/>
                </a:ext>
              </a:extLst>
            </p:cNvPr>
            <p:cNvGrpSpPr/>
            <p:nvPr/>
          </p:nvGrpSpPr>
          <p:grpSpPr>
            <a:xfrm rot="10642894">
              <a:off x="1823796" y="1616297"/>
              <a:ext cx="664728" cy="551217"/>
              <a:chOff x="7028659" y="5032408"/>
              <a:chExt cx="1071667" cy="1078997"/>
            </a:xfrm>
          </p:grpSpPr>
          <p:sp>
            <p:nvSpPr>
              <p:cNvPr id="88" name="弧形 87">
                <a:extLst>
                  <a:ext uri="{FF2B5EF4-FFF2-40B4-BE49-F238E27FC236}">
                    <a16:creationId xmlns:a16="http://schemas.microsoft.com/office/drawing/2014/main" xmlns="" id="{923D75BB-2126-4FD1-8E4B-55D70C963703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" name="弧形 88">
                <a:extLst>
                  <a:ext uri="{FF2B5EF4-FFF2-40B4-BE49-F238E27FC236}">
                    <a16:creationId xmlns:a16="http://schemas.microsoft.com/office/drawing/2014/main" xmlns="" id="{DB105322-8CFC-481A-AA1B-6F4D0EF3CF1A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" name="弧形 89">
                <a:extLst>
                  <a:ext uri="{FF2B5EF4-FFF2-40B4-BE49-F238E27FC236}">
                    <a16:creationId xmlns:a16="http://schemas.microsoft.com/office/drawing/2014/main" xmlns="" id="{A685BFDB-FAD1-43E4-98CD-5036570BA7A9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9" name="组合 90">
              <a:extLst>
                <a:ext uri="{FF2B5EF4-FFF2-40B4-BE49-F238E27FC236}">
                  <a16:creationId xmlns:a16="http://schemas.microsoft.com/office/drawing/2014/main" xmlns="" id="{22C78F98-9F0D-4C9E-AF88-5D4C56A629E2}"/>
                </a:ext>
              </a:extLst>
            </p:cNvPr>
            <p:cNvGrpSpPr/>
            <p:nvPr/>
          </p:nvGrpSpPr>
          <p:grpSpPr>
            <a:xfrm rot="9906732">
              <a:off x="605214" y="5465257"/>
              <a:ext cx="930487" cy="897982"/>
              <a:chOff x="7028659" y="5032408"/>
              <a:chExt cx="1071667" cy="1078997"/>
            </a:xfrm>
          </p:grpSpPr>
          <p:sp>
            <p:nvSpPr>
              <p:cNvPr id="92" name="弧形 91">
                <a:extLst>
                  <a:ext uri="{FF2B5EF4-FFF2-40B4-BE49-F238E27FC236}">
                    <a16:creationId xmlns:a16="http://schemas.microsoft.com/office/drawing/2014/main" xmlns="" id="{CF2D61CA-E40D-4D3C-BDCB-191051A596A1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" name="弧形 92">
                <a:extLst>
                  <a:ext uri="{FF2B5EF4-FFF2-40B4-BE49-F238E27FC236}">
                    <a16:creationId xmlns:a16="http://schemas.microsoft.com/office/drawing/2014/main" xmlns="" id="{1CB239A4-DEB5-4E47-9800-C81BED431BAF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" name="弧形 93">
                <a:extLst>
                  <a:ext uri="{FF2B5EF4-FFF2-40B4-BE49-F238E27FC236}">
                    <a16:creationId xmlns:a16="http://schemas.microsoft.com/office/drawing/2014/main" xmlns="" id="{18EE6C17-2B0D-4CCC-83ED-E30712BEEB96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381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grpSp>
          <p:nvGrpSpPr>
            <p:cNvPr id="10" name="组合 106">
              <a:extLst>
                <a:ext uri="{FF2B5EF4-FFF2-40B4-BE49-F238E27FC236}">
                  <a16:creationId xmlns:a16="http://schemas.microsoft.com/office/drawing/2014/main" xmlns="" id="{45F16B89-8BE2-478C-9DAC-F6DFDB0E5D1C}"/>
                </a:ext>
              </a:extLst>
            </p:cNvPr>
            <p:cNvGrpSpPr/>
            <p:nvPr/>
          </p:nvGrpSpPr>
          <p:grpSpPr>
            <a:xfrm rot="1154597">
              <a:off x="9034674" y="1254745"/>
              <a:ext cx="664728" cy="551217"/>
              <a:chOff x="7028659" y="5032408"/>
              <a:chExt cx="1071667" cy="1078997"/>
            </a:xfrm>
          </p:grpSpPr>
          <p:sp>
            <p:nvSpPr>
              <p:cNvPr id="108" name="弧形 107">
                <a:extLst>
                  <a:ext uri="{FF2B5EF4-FFF2-40B4-BE49-F238E27FC236}">
                    <a16:creationId xmlns:a16="http://schemas.microsoft.com/office/drawing/2014/main" xmlns="" id="{E8DF352F-7EBE-42EE-BB38-4F09986B4DAC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" name="弧形 108">
                <a:extLst>
                  <a:ext uri="{FF2B5EF4-FFF2-40B4-BE49-F238E27FC236}">
                    <a16:creationId xmlns:a16="http://schemas.microsoft.com/office/drawing/2014/main" xmlns="" id="{25ECFA83-124E-40B8-BB3F-34A4B4F60313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" name="弧形 109">
                <a:extLst>
                  <a:ext uri="{FF2B5EF4-FFF2-40B4-BE49-F238E27FC236}">
                    <a16:creationId xmlns:a16="http://schemas.microsoft.com/office/drawing/2014/main" xmlns="" id="{763F2ABD-4998-440C-BEF8-A14402C4F634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xmlns="" id="{2F7B6016-417F-41C8-A174-E564A280B09B}"/>
                </a:ext>
              </a:extLst>
            </p:cNvPr>
            <p:cNvSpPr/>
            <p:nvPr/>
          </p:nvSpPr>
          <p:spPr>
            <a:xfrm>
              <a:off x="9181593" y="1478989"/>
              <a:ext cx="217746" cy="1870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  <a:scene3d>
              <a:camera prst="isometricOffAxis2Top">
                <a:rot lat="20400000" lon="2400000" rev="18141449"/>
              </a:camera>
              <a:lightRig rig="threePt" dir="t"/>
            </a:scene3d>
            <a:sp3d>
              <a:bevelT w="4445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11">
              <a:extLst>
                <a:ext uri="{FF2B5EF4-FFF2-40B4-BE49-F238E27FC236}">
                  <a16:creationId xmlns:a16="http://schemas.microsoft.com/office/drawing/2014/main" xmlns="" id="{A37EDCC8-8B51-48F6-9281-A6E3B1BF7D45}"/>
                </a:ext>
              </a:extLst>
            </p:cNvPr>
            <p:cNvGrpSpPr/>
            <p:nvPr/>
          </p:nvGrpSpPr>
          <p:grpSpPr>
            <a:xfrm rot="10642894">
              <a:off x="8824121" y="1382824"/>
              <a:ext cx="664728" cy="551217"/>
              <a:chOff x="7028659" y="5032408"/>
              <a:chExt cx="1071667" cy="1078997"/>
            </a:xfrm>
          </p:grpSpPr>
          <p:sp>
            <p:nvSpPr>
              <p:cNvPr id="113" name="弧形 112">
                <a:extLst>
                  <a:ext uri="{FF2B5EF4-FFF2-40B4-BE49-F238E27FC236}">
                    <a16:creationId xmlns:a16="http://schemas.microsoft.com/office/drawing/2014/main" xmlns="" id="{9BC4184D-BE1D-4004-9661-66146A49B70E}"/>
                  </a:ext>
                </a:extLst>
              </p:cNvPr>
              <p:cNvSpPr/>
              <p:nvPr/>
            </p:nvSpPr>
            <p:spPr>
              <a:xfrm>
                <a:off x="7028659" y="5032408"/>
                <a:ext cx="1071667" cy="1078997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" name="弧形 113">
                <a:extLst>
                  <a:ext uri="{FF2B5EF4-FFF2-40B4-BE49-F238E27FC236}">
                    <a16:creationId xmlns:a16="http://schemas.microsoft.com/office/drawing/2014/main" xmlns="" id="{03594683-A302-45D1-9B38-204E368406CF}"/>
                  </a:ext>
                </a:extLst>
              </p:cNvPr>
              <p:cNvSpPr/>
              <p:nvPr/>
            </p:nvSpPr>
            <p:spPr>
              <a:xfrm>
                <a:off x="7189588" y="5184808"/>
                <a:ext cx="767294" cy="816352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" name="弧形 114">
                <a:extLst>
                  <a:ext uri="{FF2B5EF4-FFF2-40B4-BE49-F238E27FC236}">
                    <a16:creationId xmlns:a16="http://schemas.microsoft.com/office/drawing/2014/main" xmlns="" id="{C1476D0D-3CA0-40B5-9076-34BD9FF4C383}"/>
                  </a:ext>
                </a:extLst>
              </p:cNvPr>
              <p:cNvSpPr/>
              <p:nvPr/>
            </p:nvSpPr>
            <p:spPr>
              <a:xfrm>
                <a:off x="7323697" y="5337208"/>
                <a:ext cx="456188" cy="498586"/>
              </a:xfrm>
              <a:prstGeom prst="arc">
                <a:avLst/>
              </a:prstGeom>
              <a:ln w="25400">
                <a:solidFill>
                  <a:srgbClr val="FF0000">
                    <a:alpha val="4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xmlns="" id="{29AC48E8-A9DA-428E-A039-5EB0556EE42B}"/>
              </a:ext>
            </a:extLst>
          </p:cNvPr>
          <p:cNvSpPr txBox="1"/>
          <p:nvPr/>
        </p:nvSpPr>
        <p:spPr>
          <a:xfrm>
            <a:off x="4832852" y="3297607"/>
            <a:ext cx="10978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66 %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4.1 ℃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 = 6.2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Zn = 0.02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Pb =0.01 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……</a:t>
            </a:r>
            <a:endParaRPr lang="zh-CN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xmlns="" id="{A9D0EE68-FFE4-44CA-B73B-80C67D9A7978}"/>
              </a:ext>
            </a:extLst>
          </p:cNvPr>
          <p:cNvSpPr txBox="1"/>
          <p:nvPr/>
        </p:nvSpPr>
        <p:spPr>
          <a:xfrm>
            <a:off x="1863942" y="5421679"/>
            <a:ext cx="10978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66 %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4.1 ℃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 = 6.2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Zn = 0.02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Pb =0.01 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……</a:t>
            </a:r>
            <a:endParaRPr lang="zh-CN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xmlns="" id="{2F037DD9-4787-4AA6-BE97-628A6A6B292A}"/>
              </a:ext>
            </a:extLst>
          </p:cNvPr>
          <p:cNvSpPr txBox="1"/>
          <p:nvPr/>
        </p:nvSpPr>
        <p:spPr>
          <a:xfrm>
            <a:off x="9805848" y="1028558"/>
            <a:ext cx="10978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66 %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4.1 ℃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 = 6.2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Zn = 0.02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Pb =0.01 </a:t>
            </a:r>
          </a:p>
          <a:p>
            <a:r>
              <a:rPr lang="en-US" altLang="zh-CN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……</a:t>
            </a:r>
            <a:endParaRPr lang="zh-CN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xmlns="" id="{4E1C7DA8-875F-4284-9832-E7E366F2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061" y="1430218"/>
            <a:ext cx="1473706" cy="546257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xmlns="" id="{61D902E7-6724-4C52-ACA7-156B95891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866" y="5549013"/>
            <a:ext cx="2098822" cy="77796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xmlns="" id="{512D9BD2-EE8F-4412-ACFC-E860A1390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407" y="3339918"/>
            <a:ext cx="2098822" cy="777968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xmlns="" id="{B187428E-61CB-4131-A108-64B43A84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816" y="1217515"/>
            <a:ext cx="1479196" cy="548292"/>
          </a:xfrm>
          <a:prstGeom prst="rect">
            <a:avLst/>
          </a:prstGeom>
        </p:spPr>
      </p:pic>
      <p:sp>
        <p:nvSpPr>
          <p:cNvPr id="129" name="Rectangle 47">
            <a:extLst>
              <a:ext uri="{FF2B5EF4-FFF2-40B4-BE49-F238E27FC236}">
                <a16:creationId xmlns:a16="http://schemas.microsoft.com/office/drawing/2014/main" xmlns="" id="{E19DA87C-F908-4E6E-8201-F6F065516E0D}"/>
              </a:ext>
            </a:extLst>
          </p:cNvPr>
          <p:cNvSpPr/>
          <p:nvPr/>
        </p:nvSpPr>
        <p:spPr>
          <a:xfrm>
            <a:off x="1660674" y="2670116"/>
            <a:ext cx="8871386" cy="151486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Agriculture</a:t>
            </a:r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717230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4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0.00347 L 0.00131 0.0037 L 0.01068 -0.00579 C 0.01198 -0.00718 0.01329 -0.00857 0.01485 -0.00949 C 0.02071 -0.01366 0.0181 -0.0088 0.02527 -0.01505 C 0.03217 -0.0213 0.02657 -0.01736 0.03568 -0.0206 C 0.03842 -0.02176 0.04115 -0.02315 0.04402 -0.02431 C 0.04506 -0.025 0.04597 -0.02569 0.04714 -0.02616 C 0.04883 -0.02708 0.05053 -0.02755 0.05235 -0.02801 C 0.05365 -0.0287 0.05508 -0.02963 0.05652 -0.02986 C 0.0599 -0.03079 0.06342 -0.03125 0.06693 -0.03171 C 0.0754 -0.03565 0.06719 -0.03241 0.08152 -0.03542 C 0.0836 -0.03611 0.08555 -0.03704 0.08777 -0.03727 C 0.09154 -0.03819 0.09532 -0.03866 0.09922 -0.03912 C 0.11185 -0.04375 0.10261 -0.04074 0.12735 -0.04468 C 0.14115 -0.04699 0.1349 -0.0456 0.1461 -0.04838 L 0.19714 -0.04653 C 0.19948 -0.04653 0.20196 -0.04514 0.20443 -0.04468 C 0.21511 -0.04329 0.23672 -0.04097 0.23672 -0.04074 C 0.23933 -0.04051 0.24727 -0.03843 0.25027 -0.03727 C 0.253 -0.03634 0.25599 -0.03588 0.2586 -0.03357 C 0.26485 -0.02801 0.2612 -0.03032 0.27006 -0.02801 C 0.27331 -0.02616 0.2737 -0.02616 0.27735 -0.02245 C 0.28112 -0.01875 0.27995 -0.01829 0.28464 -0.01505 C 0.28581 -0.01435 0.28737 -0.01389 0.28881 -0.01319 L 0.29402 -0.00764 C 0.29675 -0.00463 0.29922 -0.00069 0.30235 0.00162 C 0.30665 0.00463 0.31198 0.00694 0.31589 0.01273 C 0.32058 0.01968 0.31719 0.0169 0.32214 0.02199 C 0.32344 0.02315 0.325 0.02384 0.32631 0.02569 C 0.33633 0.03981 0.32852 0.03426 0.33568 0.03866 C 0.33698 0.04051 0.33842 0.04213 0.33985 0.04421 C 0.34089 0.04583 0.3418 0.04815 0.34297 0.04977 C 0.34493 0.05231 0.34714 0.0544 0.34922 0.05718 C 0.35196 0.06088 0.35456 0.06481 0.35756 0.06829 C 0.3586 0.06944 0.35964 0.0706 0.36068 0.07199 C 0.37227 0.08796 0.36263 0.075 0.37006 0.08681 C 0.3724 0.09051 0.37474 0.09421 0.37735 0.09792 C 0.37826 0.09931 0.37943 0.10023 0.38047 0.10162 C 0.38178 0.10324 0.38321 0.10532 0.38464 0.10718 C 0.3879 0.11134 0.38803 0.11018 0.39089 0.11643 C 0.39167 0.11806 0.39206 0.12037 0.39297 0.12199 C 0.39375 0.12338 0.3961 0.12569 0.3961 0.12593 L 0.3961 0.12569 " pathEditMode="relative" rAng="0" ptsTypes="AAAAAAAAAAAAAAAAAAAAAAAAAAAAAAAAAAAAAAAAAAAA">
                                      <p:cBhvr>
                                        <p:cTn id="6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35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7 -0.0044 L -0.0237 -0.00417 C -0.02761 -0.00625 -0.03138 -0.00856 -0.03516 -0.00995 C -0.03763 -0.01111 -0.04011 -0.01134 -0.04245 -0.0118 C -0.06602 -0.01713 -0.03542 -0.00995 -0.06433 -0.01551 C -0.06654 -0.01597 -0.06849 -0.0169 -0.07058 -0.01736 C -0.08243 -0.01667 -0.09141 -0.01852 -0.10183 -0.01366 C -0.10847 -0.01088 -0.10157 -0.01342 -0.10808 -0.0081 C -0.11016 -0.00671 -0.1125 -0.00671 -0.11433 -0.0044 C -0.12006 0.00232 -0.11641 -0.00185 -0.12578 0.00671 C -0.12722 0.00787 -0.12878 0.00857 -0.12995 0.01042 C -0.13138 0.01227 -0.13282 0.01389 -0.13412 0.01597 C -0.13568 0.01806 -0.13685 0.02107 -0.13828 0.02338 C -0.13998 0.02546 -0.14193 0.02685 -0.14349 0.02894 C -0.14532 0.03102 -0.14688 0.03403 -0.1487 0.03634 C -0.15039 0.0382 -0.15235 0.03958 -0.15391 0.0419 C -0.15547 0.04398 -0.15651 0.04699 -0.15808 0.04931 C -0.15938 0.05093 -0.16107 0.05139 -0.16224 0.05301 C -0.16823 0.06042 -0.16289 0.05579 -0.16745 0.06412 C -0.17435 0.07616 -0.16914 0.06296 -0.17474 0.07523 C -0.17565 0.07685 -0.17631 0.0787 -0.17683 0.08079 C -0.17735 0.08241 -0.17722 0.08472 -0.17787 0.08634 C -0.17943 0.08982 -0.18138 0.09236 -0.18308 0.0956 C -0.18347 0.09792 -0.18373 0.10046 -0.18412 0.10301 C -0.18594 0.11111 -0.18633 0.10833 -0.18724 0.11597 C -0.18907 0.12963 -0.18828 0.13241 -0.18828 0.14931 L -0.18828 0.14954 " pathEditMode="relative" rAng="0" ptsTypes="AAAAAAAAAAAAAAAAAAAAAAAAAAA">
                                      <p:cBhvr>
                                        <p:cTn id="7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703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116 L 0.00651 -0.00093 C 0.00612 -0.00671 0.00547 -0.01227 0.00547 -0.01782 C 0.00547 -0.01991 0.00599 -0.02176 0.00651 -0.02338 C 0.00807 -0.02986 0.01054 -0.03542 0.01172 -0.0419 C 0.01341 -0.05255 0.01406 -0.06366 0.01692 -0.07338 L 0.02213 -0.0919 C 0.02239 -0.09514 0.02252 -0.09838 0.02317 -0.10116 C 0.02356 -0.10347 0.02448 -0.10486 0.02526 -0.10671 C 0.0263 -0.10995 0.02734 -0.11296 0.02838 -0.11597 C 0.0302 -0.12222 0.03203 -0.12824 0.03359 -0.13449 C 0.03424 -0.13773 0.03476 -0.14097 0.03567 -0.14375 C 0.03958 -0.15787 0.0375 -0.14838 0.04088 -0.15856 C 0.04153 -0.16111 0.04192 -0.16389 0.04297 -0.16597 C 0.04375 -0.16782 0.04518 -0.16829 0.04609 -0.16968 C 0.04726 -0.17199 0.04804 -0.17477 0.04922 -0.17708 C 0.05299 -0.18519 0.05169 -0.18102 0.05651 -0.18819 C 0.06028 -0.19421 0.06041 -0.19699 0.06484 -0.20116 C 0.06575 -0.20231 0.06692 -0.20255 0.06797 -0.20301 C 0.07656 -0.21852 0.06614 -0.20162 0.07422 -0.21042 C 0.07604 -0.21273 0.07747 -0.21574 0.07942 -0.21782 C 0.08033 -0.21898 0.08151 -0.21898 0.08255 -0.21968 C 0.08359 -0.22083 0.0845 -0.22269 0.08567 -0.22338 C 0.08698 -0.22454 0.08841 -0.22454 0.08984 -0.22523 C 0.09127 -0.22639 0.09244 -0.22847 0.09401 -0.22894 C 0.097 -0.23032 0.10026 -0.23032 0.10338 -0.23079 L 0.15442 -0.22894 C 0.15625 -0.22894 0.15976 -0.22639 0.16172 -0.22523 C 0.16757 -0.22222 0.16458 -0.225 0.17109 -0.21968 C 0.17239 -0.21875 0.17369 -0.21667 0.17526 -0.21597 C 0.17786 -0.21481 0.18073 -0.21481 0.18359 -0.21412 L 0.19088 -0.21227 C 0.19791 -0.2081 0.19075 -0.21204 0.20442 -0.20856 C 0.22044 -0.20486 0.21211 -0.20486 0.21901 -0.20486 L 0.21901 -0.20463 " pathEditMode="relative" rAng="0" ptsTypes="AAAAAAAAAAAAAAAAAAAAAAAAAAAAAAAAAAA">
                                      <p:cBhvr>
                                        <p:cTn id="7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-114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0463 L -0.01406 0.00486 L 0.06198 -0.08426 C 0.07071 -0.09468 0.07891 -0.10648 0.08803 -0.11574 C 0.16055 -0.19005 0.11914 -0.14398 0.19844 -0.24352 C 0.22071 -0.27176 0.24493 -0.28241 0.26303 -0.33055 C 0.27318 -0.3581 0.26355 -0.3338 0.30053 -0.38241 C 0.30508 -0.38866 0.30951 -0.39491 0.31407 -0.40093 C 0.31849 -0.40718 0.32266 -0.41412 0.32761 -0.41944 C 0.33308 -0.42569 0.33855 -0.43218 0.34428 -0.43796 C 0.35547 -0.45 0.36276 -0.45671 0.37448 -0.46759 C 0.37969 -0.47268 0.38464 -0.47824 0.39011 -0.48241 C 0.41029 -0.49815 0.40196 -0.49259 0.42136 -0.50463 C 0.42461 -0.50671 0.42344 -0.50648 0.42553 -0.50648 L 0.42553 -0.50625 " pathEditMode="relative" rAng="0" ptsTypes="AAAAAAAAAAAAAAA">
                                      <p:cBhvr>
                                        <p:cTn id="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-2555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12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1000" fill="hold"/>
                                        <p:tgtEl>
                                          <p:spTgt spid="1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1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1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2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3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8" grpId="0"/>
      <p:bldP spid="48" grpId="1"/>
      <p:bldP spid="116" grpId="0"/>
      <p:bldP spid="116" grpId="1"/>
      <p:bldP spid="117" grpId="0"/>
      <p:bldP spid="117" grpId="1"/>
      <p:bldP spid="118" grpId="0"/>
      <p:bldP spid="118" grpId="1"/>
      <p:bldP spid="1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F1F4A2A0-54DC-4AB7-941C-22D763D16B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1474" y="1659860"/>
            <a:ext cx="5534116" cy="472480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496B9322-D37E-4243-BA61-494FA9CD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420" y="1659860"/>
            <a:ext cx="5551288" cy="4770463"/>
          </a:xfrm>
          <a:prstGeom prst="rect">
            <a:avLst/>
          </a:prstGeom>
        </p:spPr>
      </p:pic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4748B097-ACD5-424A-A482-27D51A5508D7}"/>
              </a:ext>
            </a:extLst>
          </p:cNvPr>
          <p:cNvSpPr/>
          <p:nvPr/>
        </p:nvSpPr>
        <p:spPr>
          <a:xfrm>
            <a:off x="-8685" y="-24"/>
            <a:ext cx="12161834" cy="785818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End to end field study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AC9EA25E-983F-4097-B7B5-0E094222FB69}"/>
              </a:ext>
            </a:extLst>
          </p:cNvPr>
          <p:cNvCxnSpPr>
            <a:cxnSpLocks/>
          </p:cNvCxnSpPr>
          <p:nvPr/>
        </p:nvCxnSpPr>
        <p:spPr>
          <a:xfrm>
            <a:off x="6316555" y="1973663"/>
            <a:ext cx="0" cy="4742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56793C0-AA6D-43DE-B48C-8EEDAECD3B8D}"/>
              </a:ext>
            </a:extLst>
          </p:cNvPr>
          <p:cNvSpPr>
            <a:spLocks noGrp="1"/>
          </p:cNvSpPr>
          <p:nvPr/>
        </p:nvSpPr>
        <p:spPr>
          <a:xfrm>
            <a:off x="6933805" y="6137478"/>
            <a:ext cx="4910331" cy="7084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Indoor Office Building</a:t>
            </a:r>
          </a:p>
        </p:txBody>
      </p:sp>
      <p:grpSp>
        <p:nvGrpSpPr>
          <p:cNvPr id="2" name="组合 52">
            <a:extLst>
              <a:ext uri="{FF2B5EF4-FFF2-40B4-BE49-F238E27FC236}">
                <a16:creationId xmlns:a16="http://schemas.microsoft.com/office/drawing/2014/main" xmlns="" id="{1FFA40D9-4E25-47B2-8C6E-253C821F4188}"/>
              </a:ext>
            </a:extLst>
          </p:cNvPr>
          <p:cNvGrpSpPr/>
          <p:nvPr/>
        </p:nvGrpSpPr>
        <p:grpSpPr>
          <a:xfrm>
            <a:off x="6561824" y="1748759"/>
            <a:ext cx="5393414" cy="4636205"/>
            <a:chOff x="6836685" y="1632160"/>
            <a:chExt cx="4712876" cy="4085307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xmlns="" id="{8BC90D27-ACA4-4F85-8766-F22AD09C9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9791" y="1754724"/>
              <a:ext cx="4578493" cy="3962743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xmlns="" id="{6299ADBF-07E5-4E74-92D2-D27424472C5C}"/>
                </a:ext>
              </a:extLst>
            </p:cNvPr>
            <p:cNvSpPr txBox="1"/>
            <p:nvPr/>
          </p:nvSpPr>
          <p:spPr>
            <a:xfrm>
              <a:off x="7605957" y="4875682"/>
              <a:ext cx="3943604" cy="461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Tag-to-source Distance (m)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xmlns="" id="{105C3CFA-86BC-4512-AD5B-15105B11D48D}"/>
                </a:ext>
              </a:extLst>
            </p:cNvPr>
            <p:cNvSpPr txBox="1"/>
            <p:nvPr/>
          </p:nvSpPr>
          <p:spPr>
            <a:xfrm rot="16200000">
              <a:off x="5363191" y="3105654"/>
              <a:ext cx="3403057" cy="45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Backscatter Range (m)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6D7CE48-9BC4-443C-88F5-986F82B9E6D2}"/>
              </a:ext>
            </a:extLst>
          </p:cNvPr>
          <p:cNvSpPr>
            <a:spLocks noGrp="1"/>
          </p:cNvSpPr>
          <p:nvPr/>
        </p:nvSpPr>
        <p:spPr>
          <a:xfrm>
            <a:off x="918363" y="6137477"/>
            <a:ext cx="4709956" cy="70847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Outdoor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Scenario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1D3B1F53-6A40-4AAF-A0B2-9E0EE36F7B8B}"/>
              </a:ext>
            </a:extLst>
          </p:cNvPr>
          <p:cNvSpPr>
            <a:spLocks noGrp="1"/>
          </p:cNvSpPr>
          <p:nvPr/>
        </p:nvSpPr>
        <p:spPr>
          <a:xfrm>
            <a:off x="7676143" y="3812205"/>
            <a:ext cx="2033780" cy="73912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Penetrate two concrete walls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5065C5A7-3EF8-4101-BB5D-D8A2C32087B8}"/>
              </a:ext>
            </a:extLst>
          </p:cNvPr>
          <p:cNvSpPr>
            <a:spLocks noGrp="1"/>
          </p:cNvSpPr>
          <p:nvPr/>
        </p:nvSpPr>
        <p:spPr>
          <a:xfrm>
            <a:off x="9786861" y="4364224"/>
            <a:ext cx="1820550" cy="70742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Penetrate one concrete wall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xmlns="" id="{15BBB10A-F9F2-40C7-8C76-18DEE57FA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23" y="1669385"/>
            <a:ext cx="5551288" cy="477046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A79BDB1-7EF0-445E-9B4C-219B522A6F0A}"/>
              </a:ext>
            </a:extLst>
          </p:cNvPr>
          <p:cNvSpPr/>
          <p:nvPr/>
        </p:nvSpPr>
        <p:spPr>
          <a:xfrm>
            <a:off x="6396843" y="1748758"/>
            <a:ext cx="5764995" cy="518070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9B7979CC-BD29-4338-922D-E35B9215724C}"/>
              </a:ext>
            </a:extLst>
          </p:cNvPr>
          <p:cNvSpPr/>
          <p:nvPr/>
        </p:nvSpPr>
        <p:spPr>
          <a:xfrm>
            <a:off x="365589" y="1748758"/>
            <a:ext cx="5764995" cy="518070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xmlns="" id="{0ED93C05-E1E5-4F9D-9DC4-31943E019C9B}"/>
              </a:ext>
            </a:extLst>
          </p:cNvPr>
          <p:cNvSpPr>
            <a:spLocks noGrp="1"/>
          </p:cNvSpPr>
          <p:nvPr/>
        </p:nvSpPr>
        <p:spPr>
          <a:xfrm>
            <a:off x="2451915" y="3173901"/>
            <a:ext cx="8455179" cy="1500975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maximum backscatter range jumps to </a:t>
            </a:r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1.1km</a:t>
            </a:r>
            <a:endParaRPr lang="en-US" sz="4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47">
            <a:extLst>
              <a:ext uri="{FF2B5EF4-FFF2-40B4-BE49-F238E27FC236}">
                <a16:creationId xmlns:a16="http://schemas.microsoft.com/office/drawing/2014/main" xmlns="" id="{462DFADE-0DCC-47BF-8228-24E4CEA327FC}"/>
              </a:ext>
            </a:extLst>
          </p:cNvPr>
          <p:cNvSpPr/>
          <p:nvPr/>
        </p:nvSpPr>
        <p:spPr>
          <a:xfrm>
            <a:off x="8689" y="1142984"/>
            <a:ext cx="12161838" cy="10876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bit error rate change with the distance?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256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7" grpId="0" animBg="1"/>
      <p:bldP spid="18" grpId="0" animBg="1"/>
      <p:bldP spid="18" grpId="1" animBg="1"/>
      <p:bldP spid="54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CDB2422-A9F7-400A-BD1E-89C9949B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64" y="2149869"/>
            <a:ext cx="6047752" cy="293252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xmlns="" id="{AC9EA25E-983F-4097-B7B5-0E094222FB69}"/>
              </a:ext>
            </a:extLst>
          </p:cNvPr>
          <p:cNvCxnSpPr>
            <a:cxnSpLocks/>
          </p:cNvCxnSpPr>
          <p:nvPr/>
        </p:nvCxnSpPr>
        <p:spPr>
          <a:xfrm>
            <a:off x="6316555" y="1520726"/>
            <a:ext cx="0" cy="4742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6D7CE48-9BC4-443C-88F5-986F82B9E6D2}"/>
              </a:ext>
            </a:extLst>
          </p:cNvPr>
          <p:cNvSpPr>
            <a:spLocks noGrp="1"/>
          </p:cNvSpPr>
          <p:nvPr/>
        </p:nvSpPr>
        <p:spPr>
          <a:xfrm>
            <a:off x="697111" y="5461000"/>
            <a:ext cx="5274295" cy="6128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Backscatter range VS. </a:t>
            </a:r>
            <a:r>
              <a:rPr lang="en-US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 rate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C786D142-FE15-47DE-B651-D56E8E975E54}"/>
              </a:ext>
            </a:extLst>
          </p:cNvPr>
          <p:cNvSpPr>
            <a:spLocks noGrp="1"/>
          </p:cNvSpPr>
          <p:nvPr/>
        </p:nvSpPr>
        <p:spPr>
          <a:xfrm>
            <a:off x="6565455" y="5461000"/>
            <a:ext cx="5381602" cy="99692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Backscatter range</a:t>
            </a: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VS. D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ifferent Outdoor Environment</a:t>
            </a:r>
          </a:p>
        </p:txBody>
      </p:sp>
      <p:sp>
        <p:nvSpPr>
          <p:cNvPr id="19" name="Rectangle 47">
            <a:extLst>
              <a:ext uri="{FF2B5EF4-FFF2-40B4-BE49-F238E27FC236}">
                <a16:creationId xmlns:a16="http://schemas.microsoft.com/office/drawing/2014/main" xmlns="" id="{462DFADE-0DCC-47BF-8228-24E4CEA327FC}"/>
              </a:ext>
            </a:extLst>
          </p:cNvPr>
          <p:cNvSpPr/>
          <p:nvPr/>
        </p:nvSpPr>
        <p:spPr>
          <a:xfrm>
            <a:off x="-13263" y="-10491"/>
            <a:ext cx="12161838" cy="10876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bit error rate change with the distance?</a:t>
            </a:r>
            <a:endParaRPr lang="en-US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E78F05D4-B3C3-4535-8C31-6B6A6A58C713}"/>
              </a:ext>
            </a:extLst>
          </p:cNvPr>
          <p:cNvSpPr/>
          <p:nvPr/>
        </p:nvSpPr>
        <p:spPr>
          <a:xfrm>
            <a:off x="315924" y="1545035"/>
            <a:ext cx="5764995" cy="4955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1E5BF04-D4DB-4F53-924C-E0A788C3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475" y="1981440"/>
            <a:ext cx="5619823" cy="30873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7FAD9E6-F3DF-4784-8BE1-426959264930}"/>
              </a:ext>
            </a:extLst>
          </p:cNvPr>
          <p:cNvSpPr/>
          <p:nvPr/>
        </p:nvSpPr>
        <p:spPr>
          <a:xfrm>
            <a:off x="6427374" y="1648536"/>
            <a:ext cx="5585857" cy="49557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56793C0-AA6D-43DE-B48C-8EEDAECD3B8D}"/>
              </a:ext>
            </a:extLst>
          </p:cNvPr>
          <p:cNvSpPr>
            <a:spLocks noGrp="1"/>
          </p:cNvSpPr>
          <p:nvPr/>
        </p:nvSpPr>
        <p:spPr>
          <a:xfrm>
            <a:off x="6488494" y="2981574"/>
            <a:ext cx="5572254" cy="10871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BER varies significantly cross different weather conditions. </a:t>
            </a:r>
          </a:p>
          <a:p>
            <a:pPr marL="0" indent="0" algn="ctr">
              <a:buNone/>
            </a:pP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385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19" grpId="0"/>
      <p:bldP spid="18" grpId="0" animBg="1"/>
      <p:bldP spid="3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2EF643D2-58CC-46DF-B8A3-83DB6E467145}"/>
              </a:ext>
            </a:extLst>
          </p:cNvPr>
          <p:cNvSpPr/>
          <p:nvPr/>
        </p:nvSpPr>
        <p:spPr>
          <a:xfrm>
            <a:off x="0" y="1"/>
            <a:ext cx="12161838" cy="10826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the </a:t>
            </a:r>
            <a:r>
              <a:rPr lang="en-US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perform in its intended setting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77AE8EE-88C9-4F0D-B0A0-2A68DA0A5A05}"/>
              </a:ext>
            </a:extLst>
          </p:cNvPr>
          <p:cNvSpPr>
            <a:spLocks noGrp="1"/>
          </p:cNvSpPr>
          <p:nvPr/>
        </p:nvSpPr>
        <p:spPr>
          <a:xfrm>
            <a:off x="624259" y="2876003"/>
            <a:ext cx="3935357" cy="20440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 under strong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GSM interference 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 Backscatter range</a:t>
            </a:r>
          </a:p>
        </p:txBody>
      </p:sp>
      <p:grpSp>
        <p:nvGrpSpPr>
          <p:cNvPr id="3" name="组合 16">
            <a:extLst>
              <a:ext uri="{FF2B5EF4-FFF2-40B4-BE49-F238E27FC236}">
                <a16:creationId xmlns:a16="http://schemas.microsoft.com/office/drawing/2014/main" xmlns="" id="{CC286840-4088-4D18-9E70-75AA030517E9}"/>
              </a:ext>
            </a:extLst>
          </p:cNvPr>
          <p:cNvGrpSpPr/>
          <p:nvPr/>
        </p:nvGrpSpPr>
        <p:grpSpPr>
          <a:xfrm>
            <a:off x="4966217" y="1959429"/>
            <a:ext cx="6787511" cy="4044497"/>
            <a:chOff x="5003934" y="1730828"/>
            <a:chExt cx="6804344" cy="4044497"/>
          </a:xfrm>
        </p:grpSpPr>
        <p:grpSp>
          <p:nvGrpSpPr>
            <p:cNvPr id="16" name="组合 31">
              <a:extLst>
                <a:ext uri="{FF2B5EF4-FFF2-40B4-BE49-F238E27FC236}">
                  <a16:creationId xmlns:a16="http://schemas.microsoft.com/office/drawing/2014/main" xmlns="" id="{9B5C04E7-3ABC-4B3D-81CA-4266A14CC6B3}"/>
                </a:ext>
              </a:extLst>
            </p:cNvPr>
            <p:cNvGrpSpPr/>
            <p:nvPr/>
          </p:nvGrpSpPr>
          <p:grpSpPr>
            <a:xfrm>
              <a:off x="5003934" y="1730828"/>
              <a:ext cx="6804344" cy="4044497"/>
              <a:chOff x="5003934" y="1730828"/>
              <a:chExt cx="6804344" cy="4044497"/>
            </a:xfrm>
          </p:grpSpPr>
          <p:grpSp>
            <p:nvGrpSpPr>
              <p:cNvPr id="17" name="组合 2">
                <a:extLst>
                  <a:ext uri="{FF2B5EF4-FFF2-40B4-BE49-F238E27FC236}">
                    <a16:creationId xmlns:a16="http://schemas.microsoft.com/office/drawing/2014/main" xmlns="" id="{9751006B-E424-423C-BBD0-4A0B6A3D123D}"/>
                  </a:ext>
                </a:extLst>
              </p:cNvPr>
              <p:cNvGrpSpPr/>
              <p:nvPr/>
            </p:nvGrpSpPr>
            <p:grpSpPr>
              <a:xfrm>
                <a:off x="5003934" y="1730828"/>
                <a:ext cx="6804344" cy="4044497"/>
                <a:chOff x="5300570" y="2080086"/>
                <a:chExt cx="6143078" cy="3662582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xmlns="" id="{8A5FEE0B-D0B8-4550-B712-90B8ABFF9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0570" y="2080086"/>
                  <a:ext cx="6043261" cy="3662582"/>
                </a:xfrm>
                <a:prstGeom prst="rect">
                  <a:avLst/>
                </a:prstGeom>
              </p:spPr>
            </p:pic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xmlns="" id="{50B8439A-6179-435A-8020-1B6CD5A11CDC}"/>
                    </a:ext>
                  </a:extLst>
                </p:cNvPr>
                <p:cNvSpPr/>
                <p:nvPr/>
              </p:nvSpPr>
              <p:spPr>
                <a:xfrm>
                  <a:off x="6005384" y="2347784"/>
                  <a:ext cx="5338447" cy="27596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1" name="图表 10">
                  <a:extLst>
                    <a:ext uri="{FF2B5EF4-FFF2-40B4-BE49-F238E27FC236}">
                      <a16:creationId xmlns:a16="http://schemas.microsoft.com/office/drawing/2014/main" xmlns="" id="{9DF62F30-5DBE-4DA5-8544-F1BF944B10F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xmlns="" val="3232552370"/>
                    </p:ext>
                  </p:extLst>
                </p:nvPr>
              </p:nvGraphicFramePr>
              <p:xfrm>
                <a:off x="7707435" y="2177142"/>
                <a:ext cx="1912572" cy="302908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graphicFrame>
              <p:nvGraphicFramePr>
                <p:cNvPr id="13" name="图表 12">
                  <a:extLst>
                    <a:ext uri="{FF2B5EF4-FFF2-40B4-BE49-F238E27FC236}">
                      <a16:creationId xmlns:a16="http://schemas.microsoft.com/office/drawing/2014/main" xmlns="" id="{9DF62F30-5DBE-4DA5-8544-F1BF944B10F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xmlns="" val="931101635"/>
                    </p:ext>
                  </p:extLst>
                </p:nvPr>
              </p:nvGraphicFramePr>
              <p:xfrm>
                <a:off x="5896523" y="2175427"/>
                <a:ext cx="1912572" cy="302908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aphicFrame>
              <p:nvGraphicFramePr>
                <p:cNvPr id="14" name="图表 13">
                  <a:extLst>
                    <a:ext uri="{FF2B5EF4-FFF2-40B4-BE49-F238E27FC236}">
                      <a16:creationId xmlns:a16="http://schemas.microsoft.com/office/drawing/2014/main" xmlns="" id="{9DF62F30-5DBE-4DA5-8544-F1BF944B10F4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xmlns="" val="627127895"/>
                    </p:ext>
                  </p:extLst>
                </p:nvPr>
              </p:nvGraphicFramePr>
              <p:xfrm>
                <a:off x="9531076" y="2177142"/>
                <a:ext cx="1912572" cy="302908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xmlns="" id="{3728761E-EF47-4A38-8B2D-9EDB083BE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8886" y="3854360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xmlns="" id="{D9B8754B-28F1-4006-83E2-7262FF387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236" y="2720745"/>
                <a:ext cx="7978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xmlns="" id="{C3E96DC8-4383-4185-BA91-15C67A315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8886" y="3286737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BF446DDA-C602-4261-8896-E6A68217CC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2061" y="4429035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xmlns="" id="{F4D95389-FB3F-4ABC-B044-FB67A200D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7020" y="3862826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xmlns="" id="{F9E97D49-74F4-486C-AEBC-441001989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3370" y="2729211"/>
                <a:ext cx="7978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xmlns="" id="{9B1E0A78-9EB8-4FB6-8409-D1E668753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7020" y="3295203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xmlns="" id="{1E68D141-E54E-4FAD-9739-424EC7C19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0195" y="4437501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xmlns="" id="{21720D86-3BB7-42AB-8054-6FC6C8E63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2090" y="3871293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xmlns="" id="{C90C9342-FEE5-424D-82E4-D02C41334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440" y="2737678"/>
                <a:ext cx="7978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xmlns="" id="{A6867A03-A390-4C40-A621-AC95FCFC3F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2090" y="3303670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2B3828A1-D324-455F-BED3-A8362AA8D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5265" y="4445968"/>
                <a:ext cx="8613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5">
              <a:extLst>
                <a:ext uri="{FF2B5EF4-FFF2-40B4-BE49-F238E27FC236}">
                  <a16:creationId xmlns:a16="http://schemas.microsoft.com/office/drawing/2014/main" xmlns="" id="{805E8275-31BF-4804-91A8-5F8D1F38D396}"/>
                </a:ext>
              </a:extLst>
            </p:cNvPr>
            <p:cNvGrpSpPr/>
            <p:nvPr/>
          </p:nvGrpSpPr>
          <p:grpSpPr>
            <a:xfrm>
              <a:off x="5992805" y="2034028"/>
              <a:ext cx="1460914" cy="713314"/>
              <a:chOff x="5992805" y="2034028"/>
              <a:chExt cx="1460914" cy="713314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xmlns="" id="{E09DBF2C-A14B-4336-8EAC-D55857C09F51}"/>
                  </a:ext>
                </a:extLst>
              </p:cNvPr>
              <p:cNvSpPr/>
              <p:nvPr/>
            </p:nvSpPr>
            <p:spPr>
              <a:xfrm>
                <a:off x="5992805" y="2072782"/>
                <a:ext cx="1460914" cy="67456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id="{E8205485-D27D-44B7-9622-C949A47CDC5F}"/>
                  </a:ext>
                </a:extLst>
              </p:cNvPr>
              <p:cNvSpPr/>
              <p:nvPr/>
            </p:nvSpPr>
            <p:spPr>
              <a:xfrm>
                <a:off x="6096000" y="2153919"/>
                <a:ext cx="200498" cy="20124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412E9C56-4450-4714-BCC6-D9FDF1B8EA34}"/>
                  </a:ext>
                </a:extLst>
              </p:cNvPr>
              <p:cNvSpPr/>
              <p:nvPr/>
            </p:nvSpPr>
            <p:spPr>
              <a:xfrm>
                <a:off x="6096000" y="2446160"/>
                <a:ext cx="200498" cy="20124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9C7CBB99-BF9E-4A82-9F66-E958BA8CE1FA}"/>
                  </a:ext>
                </a:extLst>
              </p:cNvPr>
              <p:cNvSpPr txBox="1"/>
              <p:nvPr/>
            </p:nvSpPr>
            <p:spPr>
              <a:xfrm>
                <a:off x="6365811" y="2034028"/>
                <a:ext cx="9813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Passive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xmlns="" id="{AE75FD58-D695-48CD-8CCA-950F7169E3A2}"/>
                  </a:ext>
                </a:extLst>
              </p:cNvPr>
              <p:cNvSpPr txBox="1"/>
              <p:nvPr/>
            </p:nvSpPr>
            <p:spPr>
              <a:xfrm>
                <a:off x="6365811" y="2337569"/>
                <a:ext cx="8675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Active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0FF34B45-EBF4-42BC-ADCD-0797F1B26C29}"/>
                </a:ext>
              </a:extLst>
            </p:cNvPr>
            <p:cNvGrpSpPr/>
            <p:nvPr/>
          </p:nvGrpSpPr>
          <p:grpSpPr>
            <a:xfrm>
              <a:off x="8023777" y="2034028"/>
              <a:ext cx="1460914" cy="713314"/>
              <a:chOff x="5992805" y="2034028"/>
              <a:chExt cx="1460914" cy="71331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2D0DC536-8AC6-4E22-A5B8-412E7399F21E}"/>
                  </a:ext>
                </a:extLst>
              </p:cNvPr>
              <p:cNvSpPr/>
              <p:nvPr/>
            </p:nvSpPr>
            <p:spPr>
              <a:xfrm>
                <a:off x="5992805" y="2072782"/>
                <a:ext cx="1460914" cy="67456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xmlns="" id="{F5922A25-E25D-40C3-8EEC-9592009F3126}"/>
                  </a:ext>
                </a:extLst>
              </p:cNvPr>
              <p:cNvSpPr/>
              <p:nvPr/>
            </p:nvSpPr>
            <p:spPr>
              <a:xfrm>
                <a:off x="6096000" y="2153919"/>
                <a:ext cx="200498" cy="20124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xmlns="" id="{A4AB6C9C-9841-4D97-AB6E-2443ABAB380D}"/>
                  </a:ext>
                </a:extLst>
              </p:cNvPr>
              <p:cNvSpPr/>
              <p:nvPr/>
            </p:nvSpPr>
            <p:spPr>
              <a:xfrm>
                <a:off x="6096000" y="2446160"/>
                <a:ext cx="200498" cy="20124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xmlns="" id="{115FC539-A265-41C0-8CDD-D96F2298D0A7}"/>
                  </a:ext>
                </a:extLst>
              </p:cNvPr>
              <p:cNvSpPr txBox="1"/>
              <p:nvPr/>
            </p:nvSpPr>
            <p:spPr>
              <a:xfrm>
                <a:off x="6365811" y="2034028"/>
                <a:ext cx="9813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Passive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xmlns="" id="{2247CC70-B476-4BA8-A5C0-9DC3C9E36959}"/>
                  </a:ext>
                </a:extLst>
              </p:cNvPr>
              <p:cNvSpPr txBox="1"/>
              <p:nvPr/>
            </p:nvSpPr>
            <p:spPr>
              <a:xfrm>
                <a:off x="6365811" y="2337569"/>
                <a:ext cx="8675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Active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组合 36">
              <a:extLst>
                <a:ext uri="{FF2B5EF4-FFF2-40B4-BE49-F238E27FC236}">
                  <a16:creationId xmlns:a16="http://schemas.microsoft.com/office/drawing/2014/main" xmlns="" id="{FB68C212-8A2E-4B48-8407-3805AD778970}"/>
                </a:ext>
              </a:extLst>
            </p:cNvPr>
            <p:cNvGrpSpPr/>
            <p:nvPr/>
          </p:nvGrpSpPr>
          <p:grpSpPr>
            <a:xfrm>
              <a:off x="10047904" y="2023232"/>
              <a:ext cx="1460914" cy="713314"/>
              <a:chOff x="5992805" y="2034028"/>
              <a:chExt cx="1460914" cy="713314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4BDC44C9-6738-4E05-838B-5A37E946F66A}"/>
                  </a:ext>
                </a:extLst>
              </p:cNvPr>
              <p:cNvSpPr/>
              <p:nvPr/>
            </p:nvSpPr>
            <p:spPr>
              <a:xfrm>
                <a:off x="5992805" y="2072782"/>
                <a:ext cx="1460914" cy="67456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xmlns="" id="{D251C209-2F10-42B4-BD17-8FCDCEE6931A}"/>
                  </a:ext>
                </a:extLst>
              </p:cNvPr>
              <p:cNvSpPr/>
              <p:nvPr/>
            </p:nvSpPr>
            <p:spPr>
              <a:xfrm>
                <a:off x="6096000" y="2153919"/>
                <a:ext cx="200498" cy="20124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952DAF00-11AA-497F-B08E-F91875419266}"/>
                  </a:ext>
                </a:extLst>
              </p:cNvPr>
              <p:cNvSpPr/>
              <p:nvPr/>
            </p:nvSpPr>
            <p:spPr>
              <a:xfrm>
                <a:off x="6096000" y="2446160"/>
                <a:ext cx="200498" cy="201243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xmlns="" id="{2B4462BE-4CA5-4ECE-A6FA-B5B041261729}"/>
                  </a:ext>
                </a:extLst>
              </p:cNvPr>
              <p:cNvSpPr txBox="1"/>
              <p:nvPr/>
            </p:nvSpPr>
            <p:spPr>
              <a:xfrm>
                <a:off x="6365811" y="2034028"/>
                <a:ext cx="9813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Passive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xmlns="" id="{386CA399-2E8E-4D1A-860F-F5AB410F1110}"/>
                  </a:ext>
                </a:extLst>
              </p:cNvPr>
              <p:cNvSpPr txBox="1"/>
              <p:nvPr/>
            </p:nvSpPr>
            <p:spPr>
              <a:xfrm>
                <a:off x="6365811" y="2337569"/>
                <a:ext cx="8675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ea typeface="Adobe 宋体 Std L" panose="02020300000000000000" pitchFamily="18" charset="-122"/>
                    <a:cs typeface="Times New Roman" panose="02020603050405020304" pitchFamily="18" charset="0"/>
                  </a:rPr>
                  <a:t>Active</a:t>
                </a:r>
                <a:endParaRPr lang="zh-CN" altLang="en-US" sz="2000" dirty="0">
                  <a:latin typeface="Times New Roman" panose="02020603050405020304" pitchFamily="18" charset="0"/>
                  <a:ea typeface="Adobe 宋体 Std L" panose="02020300000000000000" pitchFamily="18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1327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895912A-07CE-42CF-A606-3E44BD0F7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07" y="3856661"/>
            <a:ext cx="8380233" cy="257273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70C70BF-B4D6-4608-85DB-2EB02197F90F}"/>
              </a:ext>
            </a:extLst>
          </p:cNvPr>
          <p:cNvSpPr>
            <a:spLocks noGrp="1"/>
          </p:cNvSpPr>
          <p:nvPr/>
        </p:nvSpPr>
        <p:spPr>
          <a:xfrm>
            <a:off x="8366726" y="1730918"/>
            <a:ext cx="3573728" cy="109356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RSS VS. Detector Distance</a:t>
            </a:r>
          </a:p>
        </p:txBody>
      </p:sp>
      <p:sp>
        <p:nvSpPr>
          <p:cNvPr id="7" name="Rectangle 47">
            <a:extLst>
              <a:ext uri="{FF2B5EF4-FFF2-40B4-BE49-F238E27FC236}">
                <a16:creationId xmlns:a16="http://schemas.microsoft.com/office/drawing/2014/main" xmlns="" id="{99E7A268-4FD0-4EA2-A721-E0D54497E670}"/>
              </a:ext>
            </a:extLst>
          </p:cNvPr>
          <p:cNvSpPr/>
          <p:nvPr/>
        </p:nvSpPr>
        <p:spPr>
          <a:xfrm>
            <a:off x="-8689" y="19516"/>
            <a:ext cx="12161838" cy="909154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 Networking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AA95A6-52EE-41F8-B74E-81C90B0D1DB3}"/>
              </a:ext>
            </a:extLst>
          </p:cNvPr>
          <p:cNvSpPr>
            <a:spLocks noGrp="1"/>
          </p:cNvSpPr>
          <p:nvPr/>
        </p:nvSpPr>
        <p:spPr>
          <a:xfrm>
            <a:off x="8154029" y="4115871"/>
            <a:ext cx="3999120" cy="157789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altLang="zh-CN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Backscattered Packages VS. E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nergy Storage Levels</a:t>
            </a:r>
          </a:p>
        </p:txBody>
      </p:sp>
      <p:grpSp>
        <p:nvGrpSpPr>
          <p:cNvPr id="2" name="组合 2">
            <a:extLst>
              <a:ext uri="{FF2B5EF4-FFF2-40B4-BE49-F238E27FC236}">
                <a16:creationId xmlns:a16="http://schemas.microsoft.com/office/drawing/2014/main" xmlns="" id="{AF84E489-62F1-4DD6-9909-E540EE15788F}"/>
              </a:ext>
            </a:extLst>
          </p:cNvPr>
          <p:cNvGrpSpPr/>
          <p:nvPr/>
        </p:nvGrpSpPr>
        <p:grpSpPr>
          <a:xfrm>
            <a:off x="429734" y="1285204"/>
            <a:ext cx="7371977" cy="2571882"/>
            <a:chOff x="264473" y="572169"/>
            <a:chExt cx="7390260" cy="257188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7C785E91-24C8-47B3-97FD-36DCF474B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2424"/>
            <a:stretch/>
          </p:blipFill>
          <p:spPr>
            <a:xfrm>
              <a:off x="561418" y="2428466"/>
              <a:ext cx="7093315" cy="70923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7852689C-E7BA-4F7D-ADDE-A96393E3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8048"/>
            <a:stretch/>
          </p:blipFill>
          <p:spPr>
            <a:xfrm>
              <a:off x="264473" y="572169"/>
              <a:ext cx="847769" cy="2571882"/>
            </a:xfrm>
            <a:prstGeom prst="rect">
              <a:avLst/>
            </a:prstGeom>
          </p:spPr>
        </p:pic>
      </p:grp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xmlns="" id="{307D97A3-D6E9-4666-9A3D-0CBA0E61B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36319205"/>
              </p:ext>
            </p:extLst>
          </p:nvPr>
        </p:nvGraphicFramePr>
        <p:xfrm>
          <a:off x="1275405" y="1315683"/>
          <a:ext cx="6743839" cy="1849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xmlns="" id="{9C7484FD-B523-4F3F-B452-7BE911B3F950}"/>
              </a:ext>
            </a:extLst>
          </p:cNvPr>
          <p:cNvCxnSpPr>
            <a:cxnSpLocks/>
          </p:cNvCxnSpPr>
          <p:nvPr/>
        </p:nvCxnSpPr>
        <p:spPr>
          <a:xfrm>
            <a:off x="1414104" y="1854675"/>
            <a:ext cx="10988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xmlns="" id="{FFB2F1D8-82A1-4290-B0B6-DCA6B00B1B90}"/>
              </a:ext>
            </a:extLst>
          </p:cNvPr>
          <p:cNvCxnSpPr>
            <a:cxnSpLocks/>
          </p:cNvCxnSpPr>
          <p:nvPr/>
        </p:nvCxnSpPr>
        <p:spPr>
          <a:xfrm>
            <a:off x="1403223" y="2250140"/>
            <a:ext cx="10988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xmlns="" id="{F087BA4A-E47B-4528-A155-234832F71C8F}"/>
              </a:ext>
            </a:extLst>
          </p:cNvPr>
          <p:cNvCxnSpPr>
            <a:cxnSpLocks/>
          </p:cNvCxnSpPr>
          <p:nvPr/>
        </p:nvCxnSpPr>
        <p:spPr>
          <a:xfrm>
            <a:off x="1406390" y="2623092"/>
            <a:ext cx="109883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xmlns="" id="{EAF682DF-1B84-4A66-BA37-4F7D78A1F6C9}"/>
              </a:ext>
            </a:extLst>
          </p:cNvPr>
          <p:cNvCxnSpPr>
            <a:cxnSpLocks/>
          </p:cNvCxnSpPr>
          <p:nvPr/>
        </p:nvCxnSpPr>
        <p:spPr>
          <a:xfrm>
            <a:off x="2332242" y="2948235"/>
            <a:ext cx="0" cy="7620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117F250E-E2F4-4E4F-8FE2-D68B078EA2CC}"/>
              </a:ext>
            </a:extLst>
          </p:cNvPr>
          <p:cNvCxnSpPr>
            <a:cxnSpLocks/>
          </p:cNvCxnSpPr>
          <p:nvPr/>
        </p:nvCxnSpPr>
        <p:spPr>
          <a:xfrm>
            <a:off x="3627605" y="2948235"/>
            <a:ext cx="0" cy="7620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xmlns="" id="{6BFE716F-2E85-4B95-9CFA-03C14748288E}"/>
              </a:ext>
            </a:extLst>
          </p:cNvPr>
          <p:cNvCxnSpPr>
            <a:cxnSpLocks/>
          </p:cNvCxnSpPr>
          <p:nvPr/>
        </p:nvCxnSpPr>
        <p:spPr>
          <a:xfrm>
            <a:off x="4964140" y="2948235"/>
            <a:ext cx="0" cy="7620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xmlns="" id="{E494183F-D63F-46B9-83E2-B00D0A61E67F}"/>
              </a:ext>
            </a:extLst>
          </p:cNvPr>
          <p:cNvCxnSpPr>
            <a:cxnSpLocks/>
          </p:cNvCxnSpPr>
          <p:nvPr/>
        </p:nvCxnSpPr>
        <p:spPr>
          <a:xfrm>
            <a:off x="6269004" y="2948235"/>
            <a:ext cx="0" cy="7620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xmlns="" id="{EA47E678-B1AB-46B1-8E2E-DDEE450FFB11}"/>
              </a:ext>
            </a:extLst>
          </p:cNvPr>
          <p:cNvCxnSpPr>
            <a:cxnSpLocks/>
          </p:cNvCxnSpPr>
          <p:nvPr/>
        </p:nvCxnSpPr>
        <p:spPr>
          <a:xfrm>
            <a:off x="7542196" y="2948235"/>
            <a:ext cx="0" cy="7620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073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36775A0-0DF5-4A42-965F-9A43BF8C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5" y="642918"/>
            <a:ext cx="7120242" cy="62183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70C70BF-B4D6-4608-85DB-2EB02197F90F}"/>
              </a:ext>
            </a:extLst>
          </p:cNvPr>
          <p:cNvSpPr>
            <a:spLocks noGrp="1"/>
          </p:cNvSpPr>
          <p:nvPr/>
        </p:nvSpPr>
        <p:spPr>
          <a:xfrm>
            <a:off x="8036795" y="2958651"/>
            <a:ext cx="3839787" cy="233463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Nominal (N)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actual (A) power consumption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mW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of the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and an active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FA644A1-CCCA-47E6-9BB4-9B0EEC4E6AF1}"/>
              </a:ext>
            </a:extLst>
          </p:cNvPr>
          <p:cNvSpPr txBox="1"/>
          <p:nvPr/>
        </p:nvSpPr>
        <p:spPr>
          <a:xfrm>
            <a:off x="7100945" y="1454923"/>
            <a:ext cx="56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648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EF8F8DE7-D16C-45AB-B82D-FD74D0F8F2AB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663674" y="1144537"/>
            <a:ext cx="437271" cy="49505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973875E-89F6-4DF5-9A9A-A68FE26D51C5}"/>
              </a:ext>
            </a:extLst>
          </p:cNvPr>
          <p:cNvSpPr txBox="1"/>
          <p:nvPr/>
        </p:nvSpPr>
        <p:spPr>
          <a:xfrm>
            <a:off x="4776906" y="1437433"/>
            <a:ext cx="56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C0599291-059A-40A2-9983-C8A530EFF4FB}"/>
              </a:ext>
            </a:extLst>
          </p:cNvPr>
          <p:cNvCxnSpPr>
            <a:cxnSpLocks/>
          </p:cNvCxnSpPr>
          <p:nvPr/>
        </p:nvCxnSpPr>
        <p:spPr>
          <a:xfrm flipH="1" flipV="1">
            <a:off x="4526963" y="1174409"/>
            <a:ext cx="317503" cy="34721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xmlns="" id="{4D0BFD13-647E-4091-81D7-CD63C2D17927}"/>
              </a:ext>
            </a:extLst>
          </p:cNvPr>
          <p:cNvCxnSpPr>
            <a:cxnSpLocks/>
          </p:cNvCxnSpPr>
          <p:nvPr/>
        </p:nvCxnSpPr>
        <p:spPr>
          <a:xfrm flipV="1">
            <a:off x="2021906" y="1199610"/>
            <a:ext cx="337630" cy="430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551604A3-C6D2-40E1-A36D-0CCEB411F060}"/>
              </a:ext>
            </a:extLst>
          </p:cNvPr>
          <p:cNvSpPr txBox="1"/>
          <p:nvPr/>
        </p:nvSpPr>
        <p:spPr>
          <a:xfrm>
            <a:off x="1541615" y="1521619"/>
            <a:ext cx="56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288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C5A33813-89D8-46D1-8578-F2A910A7EC8D}"/>
              </a:ext>
            </a:extLst>
          </p:cNvPr>
          <p:cNvSpPr txBox="1"/>
          <p:nvPr/>
        </p:nvSpPr>
        <p:spPr>
          <a:xfrm rot="16200000">
            <a:off x="-1382599" y="3829465"/>
            <a:ext cx="3796232" cy="460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Consumption 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mW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47">
            <a:extLst>
              <a:ext uri="{FF2B5EF4-FFF2-40B4-BE49-F238E27FC236}">
                <a16:creationId xmlns:a16="http://schemas.microsoft.com/office/drawing/2014/main" xmlns="" id="{99E7A268-4FD0-4EA2-A721-E0D54497E670}"/>
              </a:ext>
            </a:extLst>
          </p:cNvPr>
          <p:cNvSpPr/>
          <p:nvPr/>
        </p:nvSpPr>
        <p:spPr>
          <a:xfrm>
            <a:off x="0" y="0"/>
            <a:ext cx="12161838" cy="857233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Power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Consumption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2921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431478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23267" y="1303083"/>
            <a:ext cx="102156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b="1" dirty="0" smtClean="0"/>
              <a:t>Proposing a holistic hardware-software co-design to achieve low-power long-range backscatter communication.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/>
              <a:t>Implementing this hardware-software </a:t>
            </a:r>
            <a:r>
              <a:rPr lang="en-US" sz="3200" b="1" dirty="0" err="1" smtClean="0"/>
              <a:t>codesign</a:t>
            </a:r>
            <a:r>
              <a:rPr lang="en-US" sz="3200" b="1" dirty="0" smtClean="0"/>
              <a:t> on the PCB board and evaluating its performance.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23267" y="4510169"/>
            <a:ext cx="97956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b="1" dirty="0" smtClean="0"/>
              <a:t> </a:t>
            </a:r>
            <a:r>
              <a:rPr lang="en-US" sz="3200" b="1" dirty="0" err="1" smtClean="0"/>
              <a:t>PLoRa’s</a:t>
            </a:r>
            <a:r>
              <a:rPr lang="en-US" sz="3200" b="1" dirty="0" smtClean="0"/>
              <a:t> packet detection range is limited to 50 m 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err="1" smtClean="0"/>
              <a:t>PLoRa’s</a:t>
            </a:r>
            <a:r>
              <a:rPr lang="en-US" sz="3200" b="1" dirty="0" smtClean="0"/>
              <a:t> maximum backscatter range is sensitive</a:t>
            </a:r>
          </a:p>
          <a:p>
            <a:pPr>
              <a:buFont typeface="Wingdings" pitchFamily="2" charset="2"/>
              <a:buChar char="v"/>
            </a:pPr>
            <a:r>
              <a:rPr lang="en-US" sz="3200" b="1" dirty="0" smtClean="0"/>
              <a:t>A dedicated packet reception algorithm is needed for backscatter packet decoding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E7AA95A6-52EE-41F8-B74E-81C90B0D1DB3}"/>
              </a:ext>
            </a:extLst>
          </p:cNvPr>
          <p:cNvSpPr>
            <a:spLocks noGrp="1"/>
          </p:cNvSpPr>
          <p:nvPr/>
        </p:nvSpPr>
        <p:spPr>
          <a:xfrm>
            <a:off x="-62749" y="1285860"/>
            <a:ext cx="2428892" cy="6918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AA95A6-52EE-41F8-B74E-81C90B0D1DB3}"/>
              </a:ext>
            </a:extLst>
          </p:cNvPr>
          <p:cNvSpPr>
            <a:spLocks noGrp="1"/>
          </p:cNvSpPr>
          <p:nvPr/>
        </p:nvSpPr>
        <p:spPr>
          <a:xfrm>
            <a:off x="0" y="4510169"/>
            <a:ext cx="2223267" cy="6918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92FD7E6-25A3-4448-833D-74966C3D96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5728" y="5500857"/>
            <a:ext cx="1243303" cy="1242043"/>
          </a:xfrm>
          <a:prstGeom prst="rect">
            <a:avLst/>
          </a:prstGeom>
        </p:spPr>
      </p:pic>
      <p:pic>
        <p:nvPicPr>
          <p:cNvPr id="9" name="Picture 2" descr="https://ss1.bdstatic.com/70cFuXSh_Q1YnxGkpoWK1HF6hhy/it/u=3042085572,596608139&amp;fm=27&amp;gp=0.jpg">
            <a:extLst>
              <a:ext uri="{FF2B5EF4-FFF2-40B4-BE49-F238E27FC236}">
                <a16:creationId xmlns:a16="http://schemas.microsoft.com/office/drawing/2014/main" xmlns="" id="{0B68168C-E9B4-4672-BD1A-6A3FC25A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38359" y="5534175"/>
            <a:ext cx="122110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B49EED02-E9FB-41D0-8D22-4F0EE2E2D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21501"/>
            <a:ext cx="12192000" cy="4742649"/>
          </a:xfrm>
          <a:prstGeom prst="rect">
            <a:avLst/>
          </a:prstGeom>
        </p:spPr>
      </p:pic>
      <p:pic>
        <p:nvPicPr>
          <p:cNvPr id="7" name="Picture 4" descr="http://upstatefrc.org/uploads/files/Thank-you.jpg">
            <a:extLst>
              <a:ext uri="{FF2B5EF4-FFF2-40B4-BE49-F238E27FC236}">
                <a16:creationId xmlns:a16="http://schemas.microsoft.com/office/drawing/2014/main" xmlns="" id="{8AD95A2A-E11F-4545-834A-34636DCC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3FFFF"/>
              </a:clrFrom>
              <a:clrTo>
                <a:srgbClr val="F3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4120" b="96629" l="4828" r="94828">
                        <a14:foregroundMark x1="8966" y1="14981" x2="8966" y2="14981"/>
                        <a14:foregroundMark x1="8908" y1="15730" x2="9245" y2="16129"/>
                        <a14:foregroundMark x1="8276" y1="14981" x2="8908" y2="15730"/>
                        <a14:foregroundMark x1="5009" y1="20599" x2="5006" y2="20537"/>
                        <a14:foregroundMark x1="5025" y1="20974" x2="5009" y2="20599"/>
                        <a14:foregroundMark x1="5041" y1="21348" x2="5025" y2="20974"/>
                        <a14:foregroundMark x1="5058" y1="21723" x2="5041" y2="21348"/>
                        <a14:foregroundMark x1="5074" y1="22097" x2="5058" y2="21723"/>
                        <a14:foregroundMark x1="5099" y1="22667" x2="5074" y2="22097"/>
                        <a14:foregroundMark x1="61724" y1="4494" x2="61724" y2="4494"/>
                        <a14:foregroundMark x1="57241" y1="26966" x2="57241" y2="26966"/>
                        <a14:foregroundMark x1="84828" y1="26592" x2="84828" y2="26592"/>
                        <a14:foregroundMark x1="94828" y1="8614" x2="94828" y2="8614"/>
                        <a14:foregroundMark x1="58621" y1="47191" x2="58621" y2="47191"/>
                        <a14:foregroundMark x1="64138" y1="47566" x2="64138" y2="47566"/>
                        <a14:foregroundMark x1="80690" y1="56554" x2="80690" y2="56554"/>
                        <a14:foregroundMark x1="80345" y1="57303" x2="80345" y2="57303"/>
                        <a14:foregroundMark x1="71379" y1="36330" x2="71379" y2="36330"/>
                        <a14:foregroundMark x1="22759" y1="96629" x2="22759" y2="96629"/>
                        <a14:backgroundMark x1="11034" y1="17603" x2="13793" y2="20599"/>
                        <a14:backgroundMark x1="9655" y1="16479" x2="5517" y2="20974"/>
                        <a14:backgroundMark x1="12759" y1="21348" x2="16897" y2="22846"/>
                        <a14:backgroundMark x1="5862" y1="21723" x2="5862" y2="21723"/>
                        <a14:backgroundMark x1="5517" y1="20974" x2="5517" y2="20974"/>
                        <a14:backgroundMark x1="5172" y1="20599" x2="5172" y2="20599"/>
                        <a14:backgroundMark x1="5172" y1="20599" x2="5172" y2="20599"/>
                        <a14:backgroundMark x1="5172" y1="21348" x2="5172" y2="21348"/>
                        <a14:backgroundMark x1="5862" y1="21723" x2="5862" y2="21723"/>
                        <a14:backgroundMark x1="5862" y1="21723" x2="5862" y2="21723"/>
                        <a14:backgroundMark x1="5862" y1="21723" x2="5862" y2="21723"/>
                        <a14:backgroundMark x1="5517" y1="22097" x2="5517" y2="22097"/>
                        <a14:backgroundMark x1="5517" y1="22097" x2="5517" y2="22097"/>
                        <a14:backgroundMark x1="5517" y1="22097" x2="5517" y2="22097"/>
                        <a14:backgroundMark x1="10000" y1="15730" x2="10000" y2="15730"/>
                        <a14:backgroundMark x1="10000" y1="15730" x2="10000" y2="15730"/>
                        <a14:backgroundMark x1="9655" y1="15730" x2="9655" y2="15730"/>
                        <a14:backgroundMark x1="81379" y1="57303" x2="81379" y2="5730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23135" y="142852"/>
            <a:ext cx="1909452" cy="1761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18682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2093B32-B075-41AC-B9FE-1AA357690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4" y="439014"/>
            <a:ext cx="7735599" cy="56331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70C70BF-B4D6-4608-85DB-2EB02197F90F}"/>
              </a:ext>
            </a:extLst>
          </p:cNvPr>
          <p:cNvSpPr>
            <a:spLocks noGrp="1"/>
          </p:cNvSpPr>
          <p:nvPr/>
        </p:nvSpPr>
        <p:spPr>
          <a:xfrm>
            <a:off x="8760111" y="2128114"/>
            <a:ext cx="2879650" cy="225499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Charging time </a:t>
            </a:r>
            <a:r>
              <a:rPr lang="en-US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</a:t>
            </a:r>
            <a:r>
              <a:rPr lang="en-US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different </a:t>
            </a:r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initial </a:t>
            </a: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energy levels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F1C9BFD-2155-41C7-81AB-CEC812E38AAF}"/>
              </a:ext>
            </a:extLst>
          </p:cNvPr>
          <p:cNvSpPr txBox="1"/>
          <p:nvPr/>
        </p:nvSpPr>
        <p:spPr>
          <a:xfrm rot="16200000">
            <a:off x="-135365" y="3138020"/>
            <a:ext cx="1301767" cy="460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(s)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F44B8B7-E2F7-489E-87FB-18E178074CB7}"/>
              </a:ext>
            </a:extLst>
          </p:cNvPr>
          <p:cNvSpPr txBox="1"/>
          <p:nvPr/>
        </p:nvSpPr>
        <p:spPr>
          <a:xfrm>
            <a:off x="1943892" y="5416986"/>
            <a:ext cx="2884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Energy Levels (V)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52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942C7C9-B9CE-400D-877B-AF5CEABECF2D}"/>
              </a:ext>
            </a:extLst>
          </p:cNvPr>
          <p:cNvSpPr txBox="1"/>
          <p:nvPr/>
        </p:nvSpPr>
        <p:spPr>
          <a:xfrm>
            <a:off x="3796227" y="848363"/>
            <a:ext cx="2240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(V)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DF58443-0D36-46BF-8FBC-F183EF4E4B6F}"/>
              </a:ext>
            </a:extLst>
          </p:cNvPr>
          <p:cNvSpPr txBox="1"/>
          <p:nvPr/>
        </p:nvSpPr>
        <p:spPr>
          <a:xfrm>
            <a:off x="612999" y="1293361"/>
            <a:ext cx="604653" cy="479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5.5</a:t>
            </a:r>
          </a:p>
          <a:p>
            <a:pPr algn="r"/>
            <a:r>
              <a:rPr lang="en-US" altLang="zh-CN" sz="235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sz="2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cx2="http://schemas.microsoft.com/office/drawing/2015/10/21/chartex" xmlns="" Requires="cx2">
          <p:graphicFrame>
            <p:nvGraphicFramePr>
              <p:cNvPr id="21" name="图表 20">
                <a:extLst>
                  <a:ext uri="{FF2B5EF4-FFF2-40B4-BE49-F238E27FC236}">
                    <a16:creationId xmlns:a16="http://schemas.microsoft.com/office/drawing/2014/main" id="{E5C8F4CE-4537-4EC7-81F3-1A59A9678A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84051641"/>
                  </p:ext>
                </p:extLst>
              </p:nvPr>
            </p:nvGraphicFramePr>
            <p:xfrm>
              <a:off x="1191265" y="1327910"/>
              <a:ext cx="6962135" cy="466706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1" name="图表 20">
                <a:extLst>
                  <a:ext uri="{FF2B5EF4-FFF2-40B4-BE49-F238E27FC236}">
                    <a16:creationId xmlns:a16="http://schemas.microsoft.com/office/drawing/2014/main" xmlns="" xmlns:cx2="http://schemas.microsoft.com/office/drawing/2015/10/21/chartex" id="{E5C8F4CE-4537-4EC7-81F3-1A59A9678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319" y="1327910"/>
                <a:ext cx="6944911" cy="4667064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B7BC5FD2-161F-4444-B614-5A386248CAB9}"/>
              </a:ext>
            </a:extLst>
          </p:cNvPr>
          <p:cNvCxnSpPr>
            <a:cxnSpLocks/>
          </p:cNvCxnSpPr>
          <p:nvPr/>
        </p:nvCxnSpPr>
        <p:spPr>
          <a:xfrm flipV="1">
            <a:off x="3341690" y="1377510"/>
            <a:ext cx="0" cy="4483100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xmlns="" id="{D79D940A-AC6D-44DA-9F3F-CE0C089FF045}"/>
              </a:ext>
            </a:extLst>
          </p:cNvPr>
          <p:cNvCxnSpPr>
            <a:cxnSpLocks/>
          </p:cNvCxnSpPr>
          <p:nvPr/>
        </p:nvCxnSpPr>
        <p:spPr>
          <a:xfrm flipV="1">
            <a:off x="6036583" y="1399428"/>
            <a:ext cx="0" cy="4483100"/>
          </a:xfrm>
          <a:prstGeom prst="lin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AF0232AD-272F-4A97-8E21-19894BA19C0A}"/>
              </a:ext>
            </a:extLst>
          </p:cNvPr>
          <p:cNvSpPr txBox="1"/>
          <p:nvPr/>
        </p:nvSpPr>
        <p:spPr>
          <a:xfrm rot="16200000">
            <a:off x="-399919" y="3445026"/>
            <a:ext cx="1511439" cy="521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(h)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xmlns="" id="{67F6A088-E485-4D3E-A9F5-650A041B4063}"/>
              </a:ext>
            </a:extLst>
          </p:cNvPr>
          <p:cNvSpPr/>
          <p:nvPr/>
        </p:nvSpPr>
        <p:spPr>
          <a:xfrm rot="5400000">
            <a:off x="4589167" y="4789789"/>
            <a:ext cx="252016" cy="2731487"/>
          </a:xfrm>
          <a:prstGeom prst="rightBrace">
            <a:avLst>
              <a:gd name="adj1" fmla="val 37486"/>
              <a:gd name="adj2" fmla="val 49858"/>
            </a:avLst>
          </a:prstGeom>
          <a:ln w="381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D84873EC-11AF-45BF-BE86-D226B3373171}"/>
              </a:ext>
            </a:extLst>
          </p:cNvPr>
          <p:cNvSpPr txBox="1"/>
          <p:nvPr/>
        </p:nvSpPr>
        <p:spPr>
          <a:xfrm>
            <a:off x="677814" y="6216286"/>
            <a:ext cx="8542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1.5V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voltage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required to enable the FPGA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7AA95A6-52EE-41F8-B74E-81C90B0D1DB3}"/>
              </a:ext>
            </a:extLst>
          </p:cNvPr>
          <p:cNvSpPr>
            <a:spLocks noGrp="1"/>
          </p:cNvSpPr>
          <p:nvPr/>
        </p:nvSpPr>
        <p:spPr>
          <a:xfrm>
            <a:off x="8733898" y="2665708"/>
            <a:ext cx="3046742" cy="140623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leakage of the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 </a:t>
            </a: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30789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-62749" y="1285860"/>
            <a:ext cx="8795563" cy="5429288"/>
            <a:chOff x="717331" y="1058742"/>
            <a:chExt cx="11083454" cy="549466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xmlns="" id="{A47C6968-FEE7-4AEA-981B-3788026D2A30}"/>
                </a:ext>
              </a:extLst>
            </p:cNvPr>
            <p:cNvSpPr/>
            <p:nvPr/>
          </p:nvSpPr>
          <p:spPr>
            <a:xfrm>
              <a:off x="2397462" y="1745874"/>
              <a:ext cx="2951770" cy="153669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9" name="图片 18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7E1DE450-65CE-4032-9852-6A143C14C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993" r="74294"/>
            <a:stretch/>
          </p:blipFill>
          <p:spPr>
            <a:xfrm>
              <a:off x="2887810" y="2292558"/>
              <a:ext cx="559061" cy="776746"/>
            </a:xfrm>
            <a:prstGeom prst="rect">
              <a:avLst/>
            </a:prstGeom>
          </p:spPr>
        </p:pic>
        <p:pic>
          <p:nvPicPr>
            <p:cNvPr id="21" name="图片 20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5FF80E6E-9748-4CB8-A840-D7FB237BC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3660" b="50000"/>
            <a:stretch/>
          </p:blipFill>
          <p:spPr>
            <a:xfrm>
              <a:off x="3747102" y="2370689"/>
              <a:ext cx="1244593" cy="68208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xmlns="" id="{521B331F-45EE-4735-90E3-22679C9C8230}"/>
                </a:ext>
              </a:extLst>
            </p:cNvPr>
            <p:cNvSpPr txBox="1"/>
            <p:nvPr/>
          </p:nvSpPr>
          <p:spPr>
            <a:xfrm>
              <a:off x="3161358" y="1834281"/>
              <a:ext cx="1423975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Wi-Fi/BT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8D05B89-5B7B-49AE-8893-CBE3E9D48D0C}"/>
                </a:ext>
              </a:extLst>
            </p:cNvPr>
            <p:cNvSpPr/>
            <p:nvPr/>
          </p:nvSpPr>
          <p:spPr>
            <a:xfrm>
              <a:off x="2397462" y="3818981"/>
              <a:ext cx="2951770" cy="153669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xmlns="" id="{40479C35-4CE8-4A5A-A845-29759D4AB81F}"/>
                </a:ext>
              </a:extLst>
            </p:cNvPr>
            <p:cNvSpPr txBox="1"/>
            <p:nvPr/>
          </p:nvSpPr>
          <p:spPr>
            <a:xfrm>
              <a:off x="2963289" y="3820304"/>
              <a:ext cx="2008711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Short Range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图片 42" descr="图片包含 剪贴画&#10;&#10;已生成高可信度的说明">
              <a:extLst>
                <a:ext uri="{FF2B5EF4-FFF2-40B4-BE49-F238E27FC236}">
                  <a16:creationId xmlns:a16="http://schemas.microsoft.com/office/drawing/2014/main" xmlns="" id="{33C11A07-7CFE-4F3A-86DC-305E76524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574582" y="4309032"/>
              <a:ext cx="1428087" cy="467471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xmlns="" id="{4FBA2D98-3B8D-4F3E-846D-7D07789D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94190" y="4664103"/>
              <a:ext cx="1271369" cy="713732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xmlns="" id="{4FB56A23-1105-450B-AA17-4B686A16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606397" y="4707272"/>
              <a:ext cx="964771" cy="523220"/>
            </a:xfrm>
            <a:prstGeom prst="rect">
              <a:avLst/>
            </a:prstGeom>
          </p:spPr>
        </p:pic>
        <p:pic>
          <p:nvPicPr>
            <p:cNvPr id="53" name="图片 52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448705BD-ECDA-46A4-B123-5C2364C0A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100870" y="4358641"/>
              <a:ext cx="1150158" cy="428082"/>
            </a:xfrm>
            <a:prstGeom prst="rect">
              <a:avLst/>
            </a:prstGeom>
          </p:spPr>
        </p:pic>
        <p:pic>
          <p:nvPicPr>
            <p:cNvPr id="57" name="图片 56" descr="图片包含 剪贴画&#10;&#10;已生成高可信度的说明">
              <a:extLst>
                <a:ext uri="{FF2B5EF4-FFF2-40B4-BE49-F238E27FC236}">
                  <a16:creationId xmlns:a16="http://schemas.microsoft.com/office/drawing/2014/main" xmlns="" id="{BBEFB90C-7CFC-47BD-A83F-F08999F6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377549" y="4831370"/>
              <a:ext cx="739105" cy="390653"/>
            </a:xfrm>
            <a:prstGeom prst="rect">
              <a:avLst/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91151CEC-28FE-478D-9623-9B1A5B66AC00}"/>
                </a:ext>
              </a:extLst>
            </p:cNvPr>
            <p:cNvSpPr/>
            <p:nvPr/>
          </p:nvSpPr>
          <p:spPr>
            <a:xfrm>
              <a:off x="6742785" y="3818981"/>
              <a:ext cx="2951770" cy="153669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C0504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xmlns="" id="{6A6E2DE0-4A43-4FB6-8CC1-364B4D004DF6}"/>
                </a:ext>
              </a:extLst>
            </p:cNvPr>
            <p:cNvSpPr txBox="1"/>
            <p:nvPr/>
          </p:nvSpPr>
          <p:spPr>
            <a:xfrm>
              <a:off x="7450812" y="3820303"/>
              <a:ext cx="1292982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LPWAN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图片 46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8EF8B8C1-F13E-484A-AB8B-2470283B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743794" y="4277902"/>
              <a:ext cx="884486" cy="550675"/>
            </a:xfrm>
            <a:prstGeom prst="rect">
              <a:avLst/>
            </a:prstGeom>
          </p:spPr>
        </p:pic>
        <p:pic>
          <p:nvPicPr>
            <p:cNvPr id="49" name="图片 48" descr="图片包含 剪贴画&#10;&#10;已生成高可信度的说明">
              <a:extLst>
                <a:ext uri="{FF2B5EF4-FFF2-40B4-BE49-F238E27FC236}">
                  <a16:creationId xmlns:a16="http://schemas.microsoft.com/office/drawing/2014/main" xmlns="" id="{8AFFE455-60CE-45DB-8CA7-3A682482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04104" y="4863169"/>
              <a:ext cx="1179501" cy="380173"/>
            </a:xfrm>
            <a:prstGeom prst="rect">
              <a:avLst/>
            </a:prstGeom>
          </p:spPr>
        </p:pic>
        <p:pic>
          <p:nvPicPr>
            <p:cNvPr id="59" name="图片 58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92952821-9999-4E5C-A3DD-33B844D4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272220" y="4767609"/>
              <a:ext cx="1329238" cy="461666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xmlns="" id="{84827FBB-BFD8-463B-A62C-108FAD90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04105" y="4389668"/>
              <a:ext cx="1777704" cy="305224"/>
            </a:xfrm>
            <a:prstGeom prst="rect">
              <a:avLst/>
            </a:prstGeom>
          </p:spPr>
        </p:pic>
        <p:grpSp>
          <p:nvGrpSpPr>
            <p:cNvPr id="2" name="组合 6">
              <a:extLst>
                <a:ext uri="{FF2B5EF4-FFF2-40B4-BE49-F238E27FC236}">
                  <a16:creationId xmlns:a16="http://schemas.microsoft.com/office/drawing/2014/main" xmlns="" id="{4F0ECC5F-CC49-42E2-A789-6B8F0E8006D0}"/>
                </a:ext>
              </a:extLst>
            </p:cNvPr>
            <p:cNvGrpSpPr/>
            <p:nvPr/>
          </p:nvGrpSpPr>
          <p:grpSpPr>
            <a:xfrm>
              <a:off x="1858070" y="1544637"/>
              <a:ext cx="9129449" cy="4392617"/>
              <a:chOff x="1905000" y="1930400"/>
              <a:chExt cx="8115300" cy="3962400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xmlns="" id="{17F663A9-78FD-4094-A721-93D4883C1849}"/>
                  </a:ext>
                </a:extLst>
              </p:cNvPr>
              <p:cNvCxnSpPr/>
              <p:nvPr/>
            </p:nvCxnSpPr>
            <p:spPr>
              <a:xfrm>
                <a:off x="1905000" y="5867400"/>
                <a:ext cx="8115300" cy="0"/>
              </a:xfrm>
              <a:prstGeom prst="straightConnector1">
                <a:avLst/>
              </a:prstGeom>
              <a:ln w="889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xmlns="" id="{55D48D22-07F5-4EB6-BB8C-71AAF6618604}"/>
                  </a:ext>
                </a:extLst>
              </p:cNvPr>
              <p:cNvCxnSpPr/>
              <p:nvPr/>
            </p:nvCxnSpPr>
            <p:spPr>
              <a:xfrm flipV="1">
                <a:off x="1917700" y="1930400"/>
                <a:ext cx="0" cy="3962400"/>
              </a:xfrm>
              <a:prstGeom prst="straightConnector1">
                <a:avLst/>
              </a:prstGeom>
              <a:ln w="889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9344BFF2-2640-47DA-BCB4-19126252EAEE}"/>
                </a:ext>
              </a:extLst>
            </p:cNvPr>
            <p:cNvSpPr txBox="1"/>
            <p:nvPr/>
          </p:nvSpPr>
          <p:spPr>
            <a:xfrm>
              <a:off x="9891651" y="6014906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Distance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1E38B8D4-4408-4E95-A035-93B272454F97}"/>
                </a:ext>
              </a:extLst>
            </p:cNvPr>
            <p:cNvSpPr txBox="1"/>
            <p:nvPr/>
          </p:nvSpPr>
          <p:spPr>
            <a:xfrm>
              <a:off x="951808" y="105874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Bit Rate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xmlns="" id="{796F9E10-D898-4222-80EB-07718A091F76}"/>
                </a:ext>
              </a:extLst>
            </p:cNvPr>
            <p:cNvSpPr txBox="1"/>
            <p:nvPr/>
          </p:nvSpPr>
          <p:spPr>
            <a:xfrm>
              <a:off x="717331" y="2189923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Mbps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889264D9-2B00-4295-8C6A-509CC431BEA3}"/>
                </a:ext>
              </a:extLst>
            </p:cNvPr>
            <p:cNvSpPr txBox="1"/>
            <p:nvPr/>
          </p:nvSpPr>
          <p:spPr>
            <a:xfrm>
              <a:off x="717331" y="373736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Kbps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D4791F53-DB8A-4971-9BF3-A00479AC63B9}"/>
                </a:ext>
              </a:extLst>
            </p:cNvPr>
            <p:cNvSpPr txBox="1"/>
            <p:nvPr/>
          </p:nvSpPr>
          <p:spPr>
            <a:xfrm>
              <a:off x="717331" y="4748378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bps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xmlns="" id="{605FBE8D-38A6-4B4E-A2CE-D54474DF1893}"/>
                </a:ext>
              </a:extLst>
            </p:cNvPr>
            <p:cNvSpPr txBox="1"/>
            <p:nvPr/>
          </p:nvSpPr>
          <p:spPr>
            <a:xfrm>
              <a:off x="6541566" y="609174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1km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9063014C-F1E2-4E42-B171-A5E36603B37E}"/>
                </a:ext>
              </a:extLst>
            </p:cNvPr>
            <p:cNvSpPr txBox="1"/>
            <p:nvPr/>
          </p:nvSpPr>
          <p:spPr>
            <a:xfrm>
              <a:off x="4385134" y="609174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100m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xmlns="" id="{DCD35255-CDE0-4645-9C8D-C285D89A31BC}"/>
                </a:ext>
              </a:extLst>
            </p:cNvPr>
            <p:cNvSpPr txBox="1"/>
            <p:nvPr/>
          </p:nvSpPr>
          <p:spPr>
            <a:xfrm>
              <a:off x="2656570" y="609174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10m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xmlns="" id="{C5F2A515-FAF8-489F-B887-F617C77DD085}"/>
                </a:ext>
              </a:extLst>
            </p:cNvPr>
            <p:cNvSpPr txBox="1"/>
            <p:nvPr/>
          </p:nvSpPr>
          <p:spPr>
            <a:xfrm>
              <a:off x="8450700" y="6091742"/>
              <a:ext cx="190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10km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xmlns="" id="{36F913BA-CB2F-4078-8688-D227886044C8}"/>
                </a:ext>
              </a:extLst>
            </p:cNvPr>
            <p:cNvSpPr/>
            <p:nvPr/>
          </p:nvSpPr>
          <p:spPr>
            <a:xfrm>
              <a:off x="6742785" y="1745874"/>
              <a:ext cx="2951770" cy="153669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tx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xmlns="" id="{D687882F-C0D2-4F9A-9D54-550A9F9CF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978427" y="2178642"/>
              <a:ext cx="944769" cy="56826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xmlns="" id="{DB13CBED-84B1-4463-854C-4E93631C6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72615" y="1971828"/>
              <a:ext cx="1097149" cy="920300"/>
            </a:xfrm>
            <a:prstGeom prst="rect">
              <a:avLst/>
            </a:prstGeom>
          </p:spPr>
        </p:pic>
        <p:pic>
          <p:nvPicPr>
            <p:cNvPr id="36" name="图片 35" descr="图片包含 剪贴画&#10;&#10;已生成极高可信度的说明">
              <a:extLst>
                <a:ext uri="{FF2B5EF4-FFF2-40B4-BE49-F238E27FC236}">
                  <a16:creationId xmlns:a16="http://schemas.microsoft.com/office/drawing/2014/main" xmlns="" id="{542AAD48-4922-4F31-93D8-445A1CE6A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466807" y="2604891"/>
              <a:ext cx="862752" cy="568268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582D8C9E-E217-45C4-9EAC-0C0FA22174CD}"/>
                </a:ext>
              </a:extLst>
            </p:cNvPr>
            <p:cNvSpPr txBox="1"/>
            <p:nvPr/>
          </p:nvSpPr>
          <p:spPr>
            <a:xfrm>
              <a:off x="7471878" y="1796179"/>
              <a:ext cx="1309931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Cellular</a:t>
              </a:r>
              <a:endPara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xmlns="" id="{21291927-DB32-4AF7-9E49-17549B575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849054" y="2465010"/>
              <a:ext cx="1775336" cy="1071538"/>
            </a:xfrm>
            <a:prstGeom prst="rect">
              <a:avLst/>
            </a:prstGeom>
          </p:spPr>
        </p:pic>
      </p:grpSp>
      <p:sp>
        <p:nvSpPr>
          <p:cNvPr id="42" name="Rectangle 47">
            <a:extLst>
              <a:ext uri="{FF2B5EF4-FFF2-40B4-BE49-F238E27FC236}">
                <a16:creationId xmlns:a16="http://schemas.microsoft.com/office/drawing/2014/main" xmlns="" id="{C0652EA4-E083-4B90-810B-E8F9DD10D5B5}"/>
              </a:ext>
            </a:extLst>
          </p:cNvPr>
          <p:cNvSpPr/>
          <p:nvPr/>
        </p:nvSpPr>
        <p:spPr>
          <a:xfrm>
            <a:off x="6235" y="8542"/>
            <a:ext cx="5431742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1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795431" y="3429000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itchFamily="34" charset="0"/>
              </a:rPr>
              <a:t>------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9152753" y="2500306"/>
            <a:ext cx="3000396" cy="2714644"/>
            <a:chOff x="9152753" y="2500306"/>
            <a:chExt cx="3000396" cy="2714644"/>
          </a:xfrm>
        </p:grpSpPr>
        <p:sp>
          <p:nvSpPr>
            <p:cNvPr id="52" name="TextBox 51"/>
            <p:cNvSpPr txBox="1"/>
            <p:nvPr/>
          </p:nvSpPr>
          <p:spPr>
            <a:xfrm>
              <a:off x="9367067" y="2795657"/>
              <a:ext cx="2714644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B050"/>
                  </a:solidFill>
                  <a:latin typeface="Arial Rounded MT Bold" pitchFamily="34" charset="0"/>
                </a:rPr>
                <a:t>     </a:t>
              </a:r>
              <a:r>
                <a:rPr lang="en-US" sz="3200" dirty="0" err="1" smtClean="0">
                  <a:solidFill>
                    <a:srgbClr val="00B050"/>
                  </a:solidFill>
                  <a:latin typeface="Arial Rounded MT Bold" pitchFamily="34" charset="0"/>
                </a:rPr>
                <a:t>LoRa</a:t>
              </a:r>
              <a:r>
                <a:rPr lang="en-US" sz="3200" dirty="0" smtClean="0">
                  <a:solidFill>
                    <a:srgbClr val="00B050"/>
                  </a:solidFill>
                  <a:latin typeface="Arial Rounded MT Bold" pitchFamily="34" charset="0"/>
                </a:rPr>
                <a:t>:</a:t>
              </a:r>
            </a:p>
            <a:p>
              <a:r>
                <a:rPr lang="en-US" sz="3200" dirty="0" smtClean="0">
                  <a:latin typeface="Arial Rounded MT Bold" pitchFamily="34" charset="0"/>
                </a:rPr>
                <a:t>Low Power,</a:t>
              </a:r>
            </a:p>
            <a:p>
              <a:r>
                <a:rPr lang="en-US" sz="3200" dirty="0" smtClean="0">
                  <a:latin typeface="Arial Rounded MT Bold" pitchFamily="34" charset="0"/>
                </a:rPr>
                <a:t>Long Range,</a:t>
              </a:r>
            </a:p>
            <a:p>
              <a:r>
                <a:rPr lang="en-US" sz="3200" dirty="0" smtClean="0">
                  <a:latin typeface="Arial Rounded MT Bold" pitchFamily="34" charset="0"/>
                </a:rPr>
                <a:t> and Cheap.</a:t>
              </a:r>
              <a:endParaRPr lang="en-US" sz="3200" dirty="0">
                <a:latin typeface="Arial Rounded MT Bold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9152753" y="2500306"/>
              <a:ext cx="3000396" cy="2714644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012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8BA4F102-C799-4666-9728-04831AAE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16" y="3982560"/>
            <a:ext cx="3897194" cy="206145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2211E56E-EAFF-4A0E-8412-A713F50A8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455" b="89455" l="3273" r="96727">
                        <a14:foregroundMark x1="9818" y1="11636" x2="7455" y2="37091"/>
                        <a14:foregroundMark x1="8727" y1="19636" x2="6545" y2="28727"/>
                        <a14:foregroundMark x1="6545" y1="28727" x2="6000" y2="36364"/>
                        <a14:foregroundMark x1="6000" y1="36364" x2="6727" y2="46909"/>
                        <a14:foregroundMark x1="5273" y1="17818" x2="5273" y2="17818"/>
                        <a14:foregroundMark x1="11455" y1="81818" x2="11455" y2="81818"/>
                        <a14:foregroundMark x1="27091" y1="76727" x2="27091" y2="76727"/>
                        <a14:foregroundMark x1="56909" y1="25455" x2="56909" y2="25455"/>
                        <a14:foregroundMark x1="67273" y1="27636" x2="67273" y2="27636"/>
                        <a14:foregroundMark x1="62364" y1="39636" x2="62364" y2="39636"/>
                        <a14:foregroundMark x1="62727" y1="30545" x2="62727" y2="30545"/>
                        <a14:foregroundMark x1="62545" y1="26909" x2="62545" y2="26909"/>
                        <a14:foregroundMark x1="92000" y1="84727" x2="92000" y2="84727"/>
                        <a14:foregroundMark x1="84909" y1="74545" x2="84909" y2="74545"/>
                        <a14:foregroundMark x1="91273" y1="74909" x2="91273" y2="74909"/>
                        <a14:foregroundMark x1="96909" y1="80364" x2="96909" y2="80364"/>
                        <a14:foregroundMark x1="3091" y1="20364" x2="3273" y2="85455"/>
                        <a14:foregroundMark x1="3273" y1="85455" x2="3273" y2="85818"/>
                        <a14:foregroundMark x1="10545" y1="82545" x2="10545" y2="82545"/>
                        <a14:foregroundMark x1="15273" y1="88000" x2="15273" y2="88000"/>
                        <a14:foregroundMark x1="13636" y1="87636" x2="13636" y2="87636"/>
                        <a14:foregroundMark x1="52909" y1="88364" x2="52909" y2="88364"/>
                        <a14:foregroundMark x1="68909" y1="87636" x2="68909" y2="87636"/>
                        <a14:foregroundMark x1="72909" y1="87273" x2="72909" y2="87273"/>
                        <a14:backgroundMark x1="5273" y1="6909" x2="8364" y2="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293" t="1018" r="14" b="-1018"/>
          <a:stretch/>
        </p:blipFill>
        <p:spPr>
          <a:xfrm>
            <a:off x="7970752" y="485670"/>
            <a:ext cx="1403927" cy="345394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1A97AFBE-44D8-4134-9A03-41696FF90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97" r="37635" b="33686"/>
          <a:stretch/>
        </p:blipFill>
        <p:spPr bwMode="auto">
          <a:xfrm>
            <a:off x="1547889" y="1386919"/>
            <a:ext cx="3655030" cy="504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E14E483-99D4-4450-B25A-82CCFBE96C27}"/>
              </a:ext>
            </a:extLst>
          </p:cNvPr>
          <p:cNvSpPr txBox="1"/>
          <p:nvPr/>
        </p:nvSpPr>
        <p:spPr>
          <a:xfrm>
            <a:off x="0" y="6581002"/>
            <a:ext cx="2243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Figures by Rose,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Bandodkar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et al.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B86A7B18-AE5B-428A-98D2-43DB2EEF0F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455" b="89455" l="3273" r="96727">
                        <a14:foregroundMark x1="9818" y1="11636" x2="7455" y2="37091"/>
                        <a14:foregroundMark x1="8727" y1="19636" x2="6545" y2="28727"/>
                        <a14:foregroundMark x1="6545" y1="28727" x2="6000" y2="36364"/>
                        <a14:foregroundMark x1="6000" y1="36364" x2="6727" y2="46909"/>
                        <a14:foregroundMark x1="5273" y1="17818" x2="5273" y2="17818"/>
                        <a14:foregroundMark x1="11455" y1="81818" x2="11455" y2="81818"/>
                        <a14:foregroundMark x1="27091" y1="76727" x2="27091" y2="76727"/>
                        <a14:foregroundMark x1="56909" y1="25455" x2="56909" y2="25455"/>
                        <a14:foregroundMark x1="67273" y1="27636" x2="67273" y2="27636"/>
                        <a14:foregroundMark x1="62364" y1="39636" x2="62364" y2="39636"/>
                        <a14:foregroundMark x1="62727" y1="30545" x2="62727" y2="30545"/>
                        <a14:foregroundMark x1="62545" y1="26909" x2="62545" y2="26909"/>
                        <a14:foregroundMark x1="92000" y1="84727" x2="92000" y2="84727"/>
                        <a14:foregroundMark x1="84909" y1="74545" x2="84909" y2="74545"/>
                        <a14:foregroundMark x1="91273" y1="74909" x2="91273" y2="74909"/>
                        <a14:foregroundMark x1="96909" y1="80364" x2="96909" y2="80364"/>
                        <a14:foregroundMark x1="3091" y1="20364" x2="3273" y2="85455"/>
                        <a14:foregroundMark x1="3273" y1="85455" x2="3273" y2="85818"/>
                        <a14:foregroundMark x1="10545" y1="82545" x2="10545" y2="82545"/>
                        <a14:foregroundMark x1="15273" y1="88000" x2="15273" y2="88000"/>
                        <a14:foregroundMark x1="13636" y1="87636" x2="13636" y2="87636"/>
                        <a14:foregroundMark x1="52909" y1="88364" x2="52909" y2="88364"/>
                        <a14:foregroundMark x1="68909" y1="87636" x2="68909" y2="87636"/>
                        <a14:foregroundMark x1="72909" y1="87273" x2="72909" y2="87273"/>
                        <a14:backgroundMark x1="5273" y1="6909" x2="8364" y2="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29" t="20203" r="19763"/>
          <a:stretch/>
        </p:blipFill>
        <p:spPr>
          <a:xfrm>
            <a:off x="8020064" y="1082118"/>
            <a:ext cx="1337441" cy="282597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2B6B8350-F4A1-4B18-A49C-CB9985CF2D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455" b="89455" l="3273" r="96727">
                        <a14:foregroundMark x1="9818" y1="11636" x2="7455" y2="37091"/>
                        <a14:foregroundMark x1="8727" y1="19636" x2="6545" y2="28727"/>
                        <a14:foregroundMark x1="6545" y1="28727" x2="6000" y2="36364"/>
                        <a14:foregroundMark x1="6000" y1="36364" x2="6727" y2="46909"/>
                        <a14:foregroundMark x1="5273" y1="17818" x2="5273" y2="17818"/>
                        <a14:foregroundMark x1="11455" y1="81818" x2="11455" y2="81818"/>
                        <a14:foregroundMark x1="27091" y1="76727" x2="27091" y2="76727"/>
                        <a14:foregroundMark x1="56909" y1="25455" x2="56909" y2="25455"/>
                        <a14:foregroundMark x1="67273" y1="27636" x2="67273" y2="27636"/>
                        <a14:foregroundMark x1="62364" y1="39636" x2="62364" y2="39636"/>
                        <a14:foregroundMark x1="62727" y1="30545" x2="62727" y2="30545"/>
                        <a14:foregroundMark x1="62545" y1="26909" x2="62545" y2="26909"/>
                        <a14:foregroundMark x1="92000" y1="84727" x2="92000" y2="84727"/>
                        <a14:foregroundMark x1="84909" y1="74545" x2="84909" y2="74545"/>
                        <a14:foregroundMark x1="91273" y1="74909" x2="91273" y2="74909"/>
                        <a14:foregroundMark x1="96909" y1="80364" x2="96909" y2="80364"/>
                        <a14:foregroundMark x1="3091" y1="20364" x2="3273" y2="85455"/>
                        <a14:foregroundMark x1="3273" y1="85455" x2="3273" y2="85818"/>
                        <a14:foregroundMark x1="10545" y1="82545" x2="10545" y2="82545"/>
                        <a14:foregroundMark x1="15273" y1="88000" x2="15273" y2="88000"/>
                        <a14:foregroundMark x1="13636" y1="87636" x2="13636" y2="87636"/>
                        <a14:foregroundMark x1="52909" y1="88364" x2="52909" y2="88364"/>
                        <a14:foregroundMark x1="68909" y1="87636" x2="68909" y2="87636"/>
                        <a14:foregroundMark x1="72909" y1="87273" x2="72909" y2="87273"/>
                        <a14:backgroundMark x1="5273" y1="6909" x2="8364" y2="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212" t="24248" r="39379"/>
          <a:stretch/>
        </p:blipFill>
        <p:spPr>
          <a:xfrm>
            <a:off x="8037237" y="1291667"/>
            <a:ext cx="1337441" cy="261642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A8BB908D-406B-4ABE-ACC1-539BA0CEB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455" b="89455" l="3273" r="96727">
                        <a14:foregroundMark x1="9818" y1="11636" x2="7455" y2="37091"/>
                        <a14:foregroundMark x1="8727" y1="19636" x2="6545" y2="28727"/>
                        <a14:foregroundMark x1="6545" y1="28727" x2="6000" y2="36364"/>
                        <a14:foregroundMark x1="6000" y1="36364" x2="6727" y2="46909"/>
                        <a14:foregroundMark x1="5273" y1="17818" x2="5273" y2="17818"/>
                        <a14:foregroundMark x1="11455" y1="81818" x2="11455" y2="81818"/>
                        <a14:foregroundMark x1="27091" y1="76727" x2="27091" y2="76727"/>
                        <a14:foregroundMark x1="56909" y1="25455" x2="56909" y2="25455"/>
                        <a14:foregroundMark x1="67273" y1="27636" x2="67273" y2="27636"/>
                        <a14:foregroundMark x1="62364" y1="39636" x2="62364" y2="39636"/>
                        <a14:foregroundMark x1="62727" y1="30545" x2="62727" y2="30545"/>
                        <a14:foregroundMark x1="62545" y1="26909" x2="62545" y2="26909"/>
                        <a14:foregroundMark x1="92000" y1="84727" x2="92000" y2="84727"/>
                        <a14:foregroundMark x1="84909" y1="74545" x2="84909" y2="74545"/>
                        <a14:foregroundMark x1="91273" y1="74909" x2="91273" y2="74909"/>
                        <a14:foregroundMark x1="96909" y1="80364" x2="96909" y2="80364"/>
                        <a14:foregroundMark x1="3091" y1="20364" x2="3273" y2="85455"/>
                        <a14:foregroundMark x1="3273" y1="85455" x2="3273" y2="85818"/>
                        <a14:foregroundMark x1="10545" y1="82545" x2="10545" y2="82545"/>
                        <a14:foregroundMark x1="15273" y1="88000" x2="15273" y2="88000"/>
                        <a14:foregroundMark x1="13636" y1="87636" x2="13636" y2="87636"/>
                        <a14:foregroundMark x1="52909" y1="88364" x2="52909" y2="88364"/>
                        <a14:foregroundMark x1="68909" y1="87636" x2="68909" y2="87636"/>
                        <a14:foregroundMark x1="72909" y1="87273" x2="72909" y2="87273"/>
                        <a14:backgroundMark x1="5273" y1="6909" x2="8364" y2="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526" t="34728" r="59782"/>
          <a:stretch/>
        </p:blipFill>
        <p:spPr>
          <a:xfrm>
            <a:off x="7980280" y="1640918"/>
            <a:ext cx="1357341" cy="225445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xmlns="" id="{EFAC8987-632E-43D1-873A-C9D2E206D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455" b="89455" l="3273" r="96727">
                        <a14:foregroundMark x1="9818" y1="11636" x2="7455" y2="37091"/>
                        <a14:foregroundMark x1="8727" y1="19636" x2="6545" y2="28727"/>
                        <a14:foregroundMark x1="6545" y1="28727" x2="6000" y2="36364"/>
                        <a14:foregroundMark x1="6000" y1="36364" x2="6727" y2="46909"/>
                        <a14:foregroundMark x1="5273" y1="17818" x2="5273" y2="17818"/>
                        <a14:foregroundMark x1="11455" y1="81818" x2="11455" y2="81818"/>
                        <a14:foregroundMark x1="27091" y1="76727" x2="27091" y2="76727"/>
                        <a14:foregroundMark x1="56909" y1="25455" x2="56909" y2="25455"/>
                        <a14:foregroundMark x1="67273" y1="27636" x2="67273" y2="27636"/>
                        <a14:foregroundMark x1="62364" y1="39636" x2="62364" y2="39636"/>
                        <a14:foregroundMark x1="62727" y1="30545" x2="62727" y2="30545"/>
                        <a14:foregroundMark x1="62545" y1="26909" x2="62545" y2="26909"/>
                        <a14:foregroundMark x1="92000" y1="84727" x2="92000" y2="84727"/>
                        <a14:foregroundMark x1="84909" y1="74545" x2="84909" y2="74545"/>
                        <a14:foregroundMark x1="91273" y1="74909" x2="91273" y2="74909"/>
                        <a14:foregroundMark x1="96909" y1="80364" x2="96909" y2="80364"/>
                        <a14:foregroundMark x1="3091" y1="20364" x2="3273" y2="85455"/>
                        <a14:foregroundMark x1="3273" y1="85455" x2="3273" y2="85818"/>
                        <a14:foregroundMark x1="10545" y1="82545" x2="10545" y2="82545"/>
                        <a14:foregroundMark x1="15273" y1="88000" x2="15273" y2="88000"/>
                        <a14:foregroundMark x1="13636" y1="87636" x2="13636" y2="87636"/>
                        <a14:foregroundMark x1="52909" y1="88364" x2="52909" y2="88364"/>
                        <a14:foregroundMark x1="68909" y1="87636" x2="68909" y2="87636"/>
                        <a14:foregroundMark x1="72909" y1="87273" x2="72909" y2="87273"/>
                        <a14:backgroundMark x1="5273" y1="6909" x2="8364" y2="6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251" r="78636"/>
          <a:stretch/>
        </p:blipFill>
        <p:spPr>
          <a:xfrm>
            <a:off x="7932688" y="2167967"/>
            <a:ext cx="1474130" cy="175284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3797E27C-8915-4187-92C2-465B7C30A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116" y="3983912"/>
            <a:ext cx="3897194" cy="20614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7720F93D-10BD-4BC3-AA45-287DFB5FE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9116" y="3846734"/>
            <a:ext cx="3897194" cy="2199174"/>
          </a:xfrm>
          <a:prstGeom prst="rect">
            <a:avLst/>
          </a:prstGeom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B42C8DCE-1CFE-421B-A7CD-C013CA5DDC79}"/>
              </a:ext>
            </a:extLst>
          </p:cNvPr>
          <p:cNvSpPr>
            <a:spLocks noGrp="1"/>
          </p:cNvSpPr>
          <p:nvPr/>
        </p:nvSpPr>
        <p:spPr>
          <a:xfrm>
            <a:off x="791579" y="3579159"/>
            <a:ext cx="5167647" cy="71568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Limitation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xmlns="" id="{E028F70B-A58F-42B8-B172-E369B64E134B}"/>
              </a:ext>
            </a:extLst>
          </p:cNvPr>
          <p:cNvSpPr>
            <a:spLocks noGrp="1"/>
          </p:cNvSpPr>
          <p:nvPr/>
        </p:nvSpPr>
        <p:spPr>
          <a:xfrm>
            <a:off x="6197608" y="1854801"/>
            <a:ext cx="5167647" cy="71568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Battery Limitation  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ACCD90AD-C994-4985-91EC-8E9F8E900D06}"/>
              </a:ext>
            </a:extLst>
          </p:cNvPr>
          <p:cNvSpPr>
            <a:spLocks noGrp="1"/>
          </p:cNvSpPr>
          <p:nvPr/>
        </p:nvSpPr>
        <p:spPr>
          <a:xfrm>
            <a:off x="6225266" y="4946321"/>
            <a:ext cx="5167647" cy="71568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Excitation Device</a:t>
            </a:r>
          </a:p>
        </p:txBody>
      </p:sp>
      <p:sp>
        <p:nvSpPr>
          <p:cNvPr id="16" name="Rectangle 47">
            <a:extLst>
              <a:ext uri="{FF2B5EF4-FFF2-40B4-BE49-F238E27FC236}">
                <a16:creationId xmlns:a16="http://schemas.microsoft.com/office/drawing/2014/main" xmlns="" id="{C0652EA4-E083-4B90-810B-E8F9DD10D5B5}"/>
              </a:ext>
            </a:extLst>
          </p:cNvPr>
          <p:cNvSpPr/>
          <p:nvPr/>
        </p:nvSpPr>
        <p:spPr>
          <a:xfrm>
            <a:off x="8689" y="-24"/>
            <a:ext cx="4429156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2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36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4" y="8542"/>
            <a:ext cx="12155603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357298"/>
            <a:ext cx="12010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400" dirty="0" smtClean="0"/>
              <a:t> Battery free system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Takes ambient </a:t>
            </a:r>
            <a:r>
              <a:rPr lang="en-US" sz="4400" dirty="0" err="1" smtClean="0"/>
              <a:t>LoRa</a:t>
            </a:r>
            <a:r>
              <a:rPr lang="en-US" sz="4400" dirty="0" smtClean="0"/>
              <a:t> signal as excitation signals</a:t>
            </a:r>
          </a:p>
          <a:p>
            <a:pPr>
              <a:buFont typeface="Wingdings" pitchFamily="2" charset="2"/>
              <a:buChar char="v"/>
            </a:pPr>
            <a:endParaRPr lang="en-US" sz="4400" dirty="0" smtClean="0"/>
          </a:p>
          <a:p>
            <a:pPr>
              <a:buFont typeface="Wingdings" pitchFamily="2" charset="2"/>
              <a:buChar char="v"/>
            </a:pPr>
            <a:r>
              <a:rPr lang="en-US" sz="4400" dirty="0" smtClean="0"/>
              <a:t> conveys data to gateway far away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8A1E03E-6E05-43B8-A995-D8DB81090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20876934">
            <a:off x="1824512" y="5634554"/>
            <a:ext cx="846115" cy="922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9F266ED-D1B3-4754-9C64-F171B8E163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19649707">
            <a:off x="1699696" y="1791543"/>
            <a:ext cx="846115" cy="922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20B44A8-848B-49E6-B815-5E5735EA8C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20876934">
            <a:off x="2381022" y="3447604"/>
            <a:ext cx="846115" cy="922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66B7933-CD32-41FA-A8F7-3E80C7BC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885088">
            <a:off x="3038724" y="4847562"/>
            <a:ext cx="846115" cy="922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39900D5-D884-4AB0-B89A-8FF9F200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368921">
            <a:off x="3348343" y="2415020"/>
            <a:ext cx="846115" cy="922675"/>
          </a:xfrm>
          <a:prstGeom prst="rect">
            <a:avLst/>
          </a:prstGeom>
        </p:spPr>
      </p:pic>
      <p:pic>
        <p:nvPicPr>
          <p:cNvPr id="12" name="图片 11" descr="图片包含 建筑物, 室内, 仓库&#10;&#10;已生成极高可信度的说明">
            <a:extLst>
              <a:ext uri="{FF2B5EF4-FFF2-40B4-BE49-F238E27FC236}">
                <a16:creationId xmlns:a16="http://schemas.microsoft.com/office/drawing/2014/main" xmlns="" id="{F47F3731-4A58-4C32-95CA-2B107B4AF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9678" y="591604"/>
            <a:ext cx="4674706" cy="29862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80F8304-1738-4612-811E-EE80588914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00" t="6666" r="9000" b="7949"/>
          <a:stretch/>
        </p:blipFill>
        <p:spPr>
          <a:xfrm>
            <a:off x="6339678" y="3848985"/>
            <a:ext cx="4674706" cy="255181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32F7D7F-816A-4A7E-82F0-F22B84090C4D}"/>
              </a:ext>
            </a:extLst>
          </p:cNvPr>
          <p:cNvSpPr>
            <a:spLocks noGrp="1"/>
          </p:cNvSpPr>
          <p:nvPr/>
        </p:nvSpPr>
        <p:spPr>
          <a:xfrm>
            <a:off x="310919" y="3071159"/>
            <a:ext cx="5416458" cy="61542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Wildlife Tracking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C1EB4544-D4B7-43AC-A390-C27BFF983A9D}"/>
              </a:ext>
            </a:extLst>
          </p:cNvPr>
          <p:cNvSpPr>
            <a:spLocks noGrp="1"/>
          </p:cNvSpPr>
          <p:nvPr/>
        </p:nvSpPr>
        <p:spPr>
          <a:xfrm>
            <a:off x="5947588" y="3744309"/>
            <a:ext cx="5416458" cy="61542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Intelligent Transportation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A2646474-F707-4534-A8A4-564E86CC1BB9}"/>
              </a:ext>
            </a:extLst>
          </p:cNvPr>
          <p:cNvSpPr>
            <a:spLocks noGrp="1"/>
          </p:cNvSpPr>
          <p:nvPr/>
        </p:nvSpPr>
        <p:spPr>
          <a:xfrm>
            <a:off x="5968802" y="509131"/>
            <a:ext cx="5416458" cy="615426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Warehouse</a:t>
            </a:r>
          </a:p>
        </p:txBody>
      </p:sp>
      <p:sp>
        <p:nvSpPr>
          <p:cNvPr id="13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431478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29B0362-A39D-4188-887B-5DBBD812BD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33" t="12401" r="14800" b="11599"/>
          <a:stretch/>
        </p:blipFill>
        <p:spPr>
          <a:xfrm rot="21073354">
            <a:off x="3503157" y="773510"/>
            <a:ext cx="846115" cy="9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50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>
            <a:extLst>
              <a:ext uri="{FF2B5EF4-FFF2-40B4-BE49-F238E27FC236}">
                <a16:creationId xmlns:a16="http://schemas.microsoft.com/office/drawing/2014/main" xmlns="" id="{5EBB3AC3-FB36-47E8-A044-24AE6EE9D663}"/>
              </a:ext>
            </a:extLst>
          </p:cNvPr>
          <p:cNvSpPr/>
          <p:nvPr/>
        </p:nvSpPr>
        <p:spPr>
          <a:xfrm>
            <a:off x="6235" y="8542"/>
            <a:ext cx="3431478" cy="1073576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US" altLang="zh-CN" sz="4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F495221-7D5F-427D-A238-48C925C95D48}"/>
              </a:ext>
            </a:extLst>
          </p:cNvPr>
          <p:cNvSpPr>
            <a:spLocks noGrp="1"/>
          </p:cNvSpPr>
          <p:nvPr/>
        </p:nvSpPr>
        <p:spPr>
          <a:xfrm>
            <a:off x="151565" y="2285992"/>
            <a:ext cx="11715832" cy="10590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built </a:t>
            </a:r>
            <a:r>
              <a:rPr lang="en-US" altLang="zh-CN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PLoRa</a:t>
            </a:r>
            <a:r>
              <a:rPr lang="en-US" altLang="zh-C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 a battery free ambient backscatter long-range communication system?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31BF21B-6553-4D74-8BAD-D86F87EB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2" y="1443455"/>
            <a:ext cx="3073629" cy="16258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B6A7BC0-BFA9-4FF6-8544-5A4FC8AB8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92" y="1444807"/>
            <a:ext cx="3073629" cy="1625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93E2899-4DB9-4B87-B4C3-8FB6C1A92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92" y="1336732"/>
            <a:ext cx="3073629" cy="17344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D126FF02-A584-4E81-B13A-F31079E88A5F}"/>
              </a:ext>
            </a:extLst>
          </p:cNvPr>
          <p:cNvSpPr>
            <a:spLocks noGrp="1"/>
          </p:cNvSpPr>
          <p:nvPr/>
        </p:nvSpPr>
        <p:spPr>
          <a:xfrm>
            <a:off x="70351" y="2198117"/>
            <a:ext cx="4097111" cy="549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 Excitation Device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4F490B0C-41E8-46B4-A536-DFB35B7066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4336" b="96715" l="4167" r="96181">
                        <a14:foregroundMark x1="11979" y1="72930" x2="11979" y2="72930"/>
                        <a14:foregroundMark x1="7292" y1="75821" x2="7292" y2="75821"/>
                        <a14:foregroundMark x1="7292" y1="75821" x2="7292" y2="75821"/>
                        <a14:foregroundMark x1="4167" y1="75427" x2="10069" y2="75296"/>
                        <a14:foregroundMark x1="25000" y1="89225" x2="29688" y2="93167"/>
                        <a14:foregroundMark x1="27604" y1="96715" x2="27604" y2="96715"/>
                        <a14:foregroundMark x1="44097" y1="56899" x2="44097" y2="56899"/>
                        <a14:foregroundMark x1="51215" y1="56110" x2="51215" y2="56110"/>
                        <a14:foregroundMark x1="74479" y1="55716" x2="74479" y2="55716"/>
                        <a14:foregroundMark x1="82639" y1="53876" x2="71701" y2="56373"/>
                        <a14:foregroundMark x1="81944" y1="55848" x2="73438" y2="59790"/>
                        <a14:foregroundMark x1="83681" y1="55716" x2="89410" y2="36268"/>
                        <a14:foregroundMark x1="88368" y1="43364" x2="88368" y2="48883"/>
                        <a14:foregroundMark x1="92882" y1="19711" x2="91319" y2="39290"/>
                        <a14:foregroundMark x1="92708" y1="12089" x2="92188" y2="22865"/>
                        <a14:foregroundMark x1="95505" y1="12221" x2="95313" y2="14849"/>
                        <a14:foregroundMark x1="95640" y1="10381" x2="95505" y2="12221"/>
                        <a14:foregroundMark x1="95698" y1="9593" x2="95640" y2="10381"/>
                        <a14:foregroundMark x1="95794" y1="8279" x2="95698" y2="9593"/>
                        <a14:foregroundMark x1="95833" y1="7753" x2="95794" y2="8279"/>
                        <a14:foregroundMark x1="94618" y1="9330" x2="94618" y2="5650"/>
                        <a14:foregroundMark x1="96007" y1="8147" x2="96181" y2="4336"/>
                        <a14:backgroundMark x1="98611" y1="17346" x2="98611" y2="15112"/>
                        <a14:backgroundMark x1="99653" y1="1577" x2="99653" y2="1577"/>
                        <a14:backgroundMark x1="99653" y1="10381" x2="99653" y2="10381"/>
                        <a14:backgroundMark x1="98611" y1="12221" x2="98611" y2="12221"/>
                        <a14:backgroundMark x1="99653" y1="9593" x2="99653" y2="9593"/>
                        <a14:backgroundMark x1="99306" y1="8279" x2="99306" y2="8279"/>
                      </a14:backgroundRemoval>
                    </a14:imgEffect>
                  </a14:imgLayer>
                </a14:imgProps>
              </a:ext>
            </a:extLst>
          </a:blip>
          <a:srcRect r="1070"/>
          <a:stretch/>
        </p:blipFill>
        <p:spPr>
          <a:xfrm>
            <a:off x="942108" y="3180259"/>
            <a:ext cx="1914817" cy="2596817"/>
          </a:xfrm>
          <a:prstGeom prst="rect">
            <a:avLst/>
          </a:prstGeom>
        </p:spPr>
      </p:pic>
      <p:sp>
        <p:nvSpPr>
          <p:cNvPr id="34" name="Rectangle 47">
            <a:extLst>
              <a:ext uri="{FF2B5EF4-FFF2-40B4-BE49-F238E27FC236}">
                <a16:creationId xmlns:a16="http://schemas.microsoft.com/office/drawing/2014/main" xmlns="" id="{97C889C1-0BA7-42D9-9011-926CD46FF2BE}"/>
              </a:ext>
            </a:extLst>
          </p:cNvPr>
          <p:cNvSpPr/>
          <p:nvPr/>
        </p:nvSpPr>
        <p:spPr>
          <a:xfrm>
            <a:off x="0" y="0"/>
            <a:ext cx="12161838" cy="915027"/>
          </a:xfrm>
          <a:prstGeom prst="rect">
            <a:avLst/>
          </a:prstGeom>
          <a:solidFill>
            <a:srgbClr val="C0504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 How to detect commercial </a:t>
            </a:r>
            <a:r>
              <a:rPr lang="en-US" sz="4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Package?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A371A2-BA27-48D5-AF2A-E27D9EBA7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532" y="1667806"/>
            <a:ext cx="7795666" cy="1117847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xmlns="" id="{6B92472F-A129-4B54-8B7E-F33A550D48E5}"/>
              </a:ext>
            </a:extLst>
          </p:cNvPr>
          <p:cNvSpPr>
            <a:spLocks noGrp="1"/>
          </p:cNvSpPr>
          <p:nvPr/>
        </p:nvSpPr>
        <p:spPr>
          <a:xfrm>
            <a:off x="0" y="4804721"/>
            <a:ext cx="3685136" cy="5492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</a:t>
            </a: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LoRa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CBD5E9D-CD57-4E92-9B45-6909E90AC3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010">
            <a:off x="3520391" y="3515847"/>
            <a:ext cx="1389357" cy="107303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97FFBE7C-EE91-4A54-A632-AE1389A24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010">
            <a:off x="5180993" y="3485593"/>
            <a:ext cx="1473706" cy="10730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BF00FC10-D04D-43BB-B8A0-26CAEAB89CB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3932"/>
          <a:stretch/>
        </p:blipFill>
        <p:spPr>
          <a:xfrm rot="354814">
            <a:off x="4868157" y="3948609"/>
            <a:ext cx="336612" cy="2712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FBF96349-9F42-43C2-B271-2843D40B8F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5271"/>
          <a:stretch/>
        </p:blipFill>
        <p:spPr>
          <a:xfrm rot="154010">
            <a:off x="6594831" y="3925735"/>
            <a:ext cx="647813" cy="30224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62C1985F-57CE-4195-82F1-8DE1481BB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010">
            <a:off x="7214617" y="3443906"/>
            <a:ext cx="1473706" cy="107303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73527534-0F63-43B3-9BDC-526076185D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4010">
            <a:off x="8586272" y="3830566"/>
            <a:ext cx="2202688" cy="4050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E932A8AB-C014-4DD3-A824-D8CDD59D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4010">
            <a:off x="10629226" y="3395426"/>
            <a:ext cx="1473706" cy="1073038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E7EC9B59-3BCB-477C-9320-7F4A92F1819D}"/>
              </a:ext>
            </a:extLst>
          </p:cNvPr>
          <p:cNvSpPr/>
          <p:nvPr/>
        </p:nvSpPr>
        <p:spPr>
          <a:xfrm>
            <a:off x="3472808" y="3501679"/>
            <a:ext cx="1428227" cy="1134338"/>
          </a:xfrm>
          <a:prstGeom prst="rect">
            <a:avLst/>
          </a:prstGeom>
          <a:noFill/>
          <a:ln w="635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F8097BDC-17C8-4982-A25B-9D60A35FBD64}"/>
              </a:ext>
            </a:extLst>
          </p:cNvPr>
          <p:cNvSpPr/>
          <p:nvPr/>
        </p:nvSpPr>
        <p:spPr>
          <a:xfrm>
            <a:off x="5147581" y="3501063"/>
            <a:ext cx="1428227" cy="1134338"/>
          </a:xfrm>
          <a:prstGeom prst="rect">
            <a:avLst/>
          </a:prstGeom>
          <a:noFill/>
          <a:ln w="635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D4210B14-0712-421A-B40A-0655AA65E3DC}"/>
              </a:ext>
            </a:extLst>
          </p:cNvPr>
          <p:cNvSpPr/>
          <p:nvPr/>
        </p:nvSpPr>
        <p:spPr>
          <a:xfrm>
            <a:off x="7211045" y="3485197"/>
            <a:ext cx="1428227" cy="1134338"/>
          </a:xfrm>
          <a:prstGeom prst="rect">
            <a:avLst/>
          </a:prstGeom>
          <a:noFill/>
          <a:ln w="635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2454DEB1-23E1-42C3-ABD7-E384A8A24CBA}"/>
              </a:ext>
            </a:extLst>
          </p:cNvPr>
          <p:cNvSpPr/>
          <p:nvPr/>
        </p:nvSpPr>
        <p:spPr>
          <a:xfrm>
            <a:off x="10560086" y="3485197"/>
            <a:ext cx="1428227" cy="1134338"/>
          </a:xfrm>
          <a:prstGeom prst="rect">
            <a:avLst/>
          </a:prstGeom>
          <a:noFill/>
          <a:ln w="635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85202141-5022-4CBA-B682-EAF3DF13F6AE}"/>
              </a:ext>
            </a:extLst>
          </p:cNvPr>
          <p:cNvSpPr txBox="1"/>
          <p:nvPr/>
        </p:nvSpPr>
        <p:spPr>
          <a:xfrm>
            <a:off x="3671149" y="4671498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 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1B881A7B-FF59-4DAA-B5F8-8C1A7A66A165}"/>
              </a:ext>
            </a:extLst>
          </p:cNvPr>
          <p:cNvSpPr txBox="1"/>
          <p:nvPr/>
        </p:nvSpPr>
        <p:spPr>
          <a:xfrm>
            <a:off x="5324528" y="4671498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 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1351495C-068A-4059-9B7D-AC3A296A4561}"/>
              </a:ext>
            </a:extLst>
          </p:cNvPr>
          <p:cNvSpPr txBox="1"/>
          <p:nvPr/>
        </p:nvSpPr>
        <p:spPr>
          <a:xfrm>
            <a:off x="7389320" y="4671498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 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A4611A6C-CFC0-43F9-A200-3B209C31C81F}"/>
              </a:ext>
            </a:extLst>
          </p:cNvPr>
          <p:cNvSpPr txBox="1"/>
          <p:nvPr/>
        </p:nvSpPr>
        <p:spPr>
          <a:xfrm>
            <a:off x="10796904" y="4648525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PK 4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右大括号 48">
            <a:extLst>
              <a:ext uri="{FF2B5EF4-FFF2-40B4-BE49-F238E27FC236}">
                <a16:creationId xmlns:a16="http://schemas.microsoft.com/office/drawing/2014/main" xmlns="" id="{7FC94CE0-62B1-486D-B0E2-F45C308D4372}"/>
              </a:ext>
            </a:extLst>
          </p:cNvPr>
          <p:cNvSpPr/>
          <p:nvPr/>
        </p:nvSpPr>
        <p:spPr>
          <a:xfrm rot="5400000">
            <a:off x="4888800" y="4858690"/>
            <a:ext cx="284817" cy="267811"/>
          </a:xfrm>
          <a:prstGeom prst="rightBrace">
            <a:avLst>
              <a:gd name="adj1" fmla="val 34787"/>
              <a:gd name="adj2" fmla="val 48281"/>
            </a:avLst>
          </a:prstGeom>
          <a:ln w="381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0005BF6B-CE09-4810-9A75-3401179F85B0}"/>
              </a:ext>
            </a:extLst>
          </p:cNvPr>
          <p:cNvSpPr txBox="1"/>
          <p:nvPr/>
        </p:nvSpPr>
        <p:spPr>
          <a:xfrm>
            <a:off x="4872916" y="5125228"/>
            <a:ext cx="62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0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3200" b="1" dirty="0">
              <a:solidFill>
                <a:srgbClr val="3422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右大括号 50">
            <a:extLst>
              <a:ext uri="{FF2B5EF4-FFF2-40B4-BE49-F238E27FC236}">
                <a16:creationId xmlns:a16="http://schemas.microsoft.com/office/drawing/2014/main" xmlns="" id="{32C4156C-BCAA-40F8-AE54-7E190AC13198}"/>
              </a:ext>
            </a:extLst>
          </p:cNvPr>
          <p:cNvSpPr/>
          <p:nvPr/>
        </p:nvSpPr>
        <p:spPr>
          <a:xfrm rot="5400000">
            <a:off x="6768962" y="4678768"/>
            <a:ext cx="260194" cy="621311"/>
          </a:xfrm>
          <a:prstGeom prst="rightBrace">
            <a:avLst>
              <a:gd name="adj1" fmla="val 34787"/>
              <a:gd name="adj2" fmla="val 48281"/>
            </a:avLst>
          </a:prstGeom>
          <a:ln w="381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xmlns="" id="{5FC7C4D5-96A9-4F71-98CA-0F254A2404E8}"/>
              </a:ext>
            </a:extLst>
          </p:cNvPr>
          <p:cNvSpPr txBox="1"/>
          <p:nvPr/>
        </p:nvSpPr>
        <p:spPr>
          <a:xfrm>
            <a:off x="6819697" y="5130070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0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3200" b="1" dirty="0">
              <a:solidFill>
                <a:srgbClr val="3422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xmlns="" id="{0F8CC5ED-D8C5-4DC4-AD66-003ADC38E7C9}"/>
              </a:ext>
            </a:extLst>
          </p:cNvPr>
          <p:cNvSpPr/>
          <p:nvPr/>
        </p:nvSpPr>
        <p:spPr>
          <a:xfrm rot="5400000">
            <a:off x="9485498" y="4036647"/>
            <a:ext cx="308478" cy="1840696"/>
          </a:xfrm>
          <a:prstGeom prst="rightBrace">
            <a:avLst>
              <a:gd name="adj1" fmla="val 34787"/>
              <a:gd name="adj2" fmla="val 48281"/>
            </a:avLst>
          </a:prstGeom>
          <a:ln w="3810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D0B39224-2986-4799-BD05-A3E1B4E18481}"/>
              </a:ext>
            </a:extLst>
          </p:cNvPr>
          <p:cNvSpPr txBox="1"/>
          <p:nvPr/>
        </p:nvSpPr>
        <p:spPr>
          <a:xfrm>
            <a:off x="9518385" y="5125229"/>
            <a:ext cx="107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2000" b="1" dirty="0">
                <a:solidFill>
                  <a:srgbClr val="3422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3200" b="1" dirty="0">
              <a:solidFill>
                <a:srgbClr val="3422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灯片编号占位符 1">
            <a:extLst>
              <a:ext uri="{FF2B5EF4-FFF2-40B4-BE49-F238E27FC236}">
                <a16:creationId xmlns:a16="http://schemas.microsoft.com/office/drawing/2014/main" xmlns="" id="{B90B9D50-FB79-4BBC-BB12-7FFF35E6D934}"/>
              </a:ext>
            </a:extLst>
          </p:cNvPr>
          <p:cNvSpPr txBox="1">
            <a:spLocks/>
          </p:cNvSpPr>
          <p:nvPr/>
        </p:nvSpPr>
        <p:spPr>
          <a:xfrm>
            <a:off x="8589298" y="6356351"/>
            <a:ext cx="27364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53F93B-4F39-42EA-979F-F63755AF14F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7F74F44E-540E-4356-BB94-4181D9765ADC}"/>
              </a:ext>
            </a:extLst>
          </p:cNvPr>
          <p:cNvSpPr txBox="1"/>
          <p:nvPr/>
        </p:nvSpPr>
        <p:spPr>
          <a:xfrm>
            <a:off x="1096009" y="5783065"/>
            <a:ext cx="1041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ts1 ≠ ts2 ≠ </a:t>
            </a:r>
            <a:r>
              <a:rPr lang="en-US" altLang="zh-CN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ts3,</a:t>
            </a:r>
            <a:r>
              <a:rPr lang="en-US" sz="3600" dirty="0" smtClean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LoRa</a:t>
            </a:r>
            <a:r>
              <a:rPr lang="en-US" sz="3600" dirty="0" smtClean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 features are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continuous  changing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C28A8C73-540F-4290-A48C-B2E1E3D8F913}"/>
              </a:ext>
            </a:extLst>
          </p:cNvPr>
          <p:cNvSpPr txBox="1"/>
          <p:nvPr/>
        </p:nvSpPr>
        <p:spPr>
          <a:xfrm>
            <a:off x="5159882" y="1785926"/>
            <a:ext cx="4707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422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Wake up passive tag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xmlns="" id="{90E08984-02D7-4D48-912E-03EDB5AA6FF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916" t="62067" r="59030" b="3722"/>
          <a:stretch/>
        </p:blipFill>
        <p:spPr>
          <a:xfrm>
            <a:off x="2751497" y="1353534"/>
            <a:ext cx="1080295" cy="1275135"/>
          </a:xfrm>
          <a:prstGeom prst="rect">
            <a:avLst/>
          </a:prstGeom>
          <a:effectLst>
            <a:glow rad="393700">
              <a:schemeClr val="accent6">
                <a:satMod val="175000"/>
                <a:alpha val="31000"/>
              </a:schemeClr>
            </a:glow>
          </a:effec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D73E118F-FE06-4562-800E-0CA4C67B9ED8}"/>
              </a:ext>
            </a:extLst>
          </p:cNvPr>
          <p:cNvCxnSpPr/>
          <p:nvPr/>
        </p:nvCxnSpPr>
        <p:spPr>
          <a:xfrm flipV="1">
            <a:off x="4347462" y="2472727"/>
            <a:ext cx="1570383" cy="10283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76924BFB-C571-4684-B126-83029710B3F8}"/>
              </a:ext>
            </a:extLst>
          </p:cNvPr>
          <p:cNvCxnSpPr>
            <a:cxnSpLocks/>
          </p:cNvCxnSpPr>
          <p:nvPr/>
        </p:nvCxnSpPr>
        <p:spPr>
          <a:xfrm flipV="1">
            <a:off x="6033313" y="2500624"/>
            <a:ext cx="542495" cy="95855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xmlns="" id="{7909B7B9-94FE-4961-9A18-19949CF93B71}"/>
              </a:ext>
            </a:extLst>
          </p:cNvPr>
          <p:cNvCxnSpPr>
            <a:cxnSpLocks/>
          </p:cNvCxnSpPr>
          <p:nvPr/>
        </p:nvCxnSpPr>
        <p:spPr>
          <a:xfrm flipH="1" flipV="1">
            <a:off x="7661692" y="2461294"/>
            <a:ext cx="446200" cy="967707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A6B7CD50-9C38-4DBF-8318-868E5A221D65}"/>
              </a:ext>
            </a:extLst>
          </p:cNvPr>
          <p:cNvCxnSpPr>
            <a:cxnSpLocks/>
          </p:cNvCxnSpPr>
          <p:nvPr/>
        </p:nvCxnSpPr>
        <p:spPr>
          <a:xfrm flipH="1" flipV="1">
            <a:off x="8945269" y="2427749"/>
            <a:ext cx="1861330" cy="979940"/>
          </a:xfrm>
          <a:prstGeom prst="straightConnector1">
            <a:avLst/>
          </a:prstGeom>
          <a:ln w="762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xmlns="" id="{AE38E342-FEE1-4828-9659-9996854EB2AC}"/>
              </a:ext>
            </a:extLst>
          </p:cNvPr>
          <p:cNvSpPr>
            <a:spLocks noGrp="1"/>
          </p:cNvSpPr>
          <p:nvPr/>
        </p:nvSpPr>
        <p:spPr>
          <a:xfrm>
            <a:off x="4080655" y="928670"/>
            <a:ext cx="7866869" cy="821675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ackage </a:t>
            </a: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arrival </a:t>
            </a:r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is </a:t>
            </a:r>
            <a:r>
              <a:rPr lang="en-US" altLang="zh-CN" sz="4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FF113D89-1F0B-4B80-BCA4-71F4A8B398A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576" y="1352932"/>
            <a:ext cx="1671762" cy="1687358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84B9DC9C-8BFA-4146-A000-521A3D4E54F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20000" contrast="20000"/>
          </a:blip>
          <a:stretch>
            <a:fillRect/>
          </a:stretch>
        </p:blipFill>
        <p:spPr>
          <a:xfrm>
            <a:off x="976120" y="1340264"/>
            <a:ext cx="1671762" cy="168735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A24229F6-2ED9-42C5-88CD-AA88E47BAC85}"/>
              </a:ext>
            </a:extLst>
          </p:cNvPr>
          <p:cNvSpPr txBox="1"/>
          <p:nvPr/>
        </p:nvSpPr>
        <p:spPr>
          <a:xfrm>
            <a:off x="812927" y="1239018"/>
            <a:ext cx="403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1250D724-25B0-4952-8BF2-6A443C939EDC}"/>
              </a:ext>
            </a:extLst>
          </p:cNvPr>
          <p:cNvSpPr txBox="1"/>
          <p:nvPr/>
        </p:nvSpPr>
        <p:spPr>
          <a:xfrm>
            <a:off x="1256180" y="1011803"/>
            <a:ext cx="496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AFA041BF-0680-45D1-8B9C-72BFE05C6EB8}"/>
              </a:ext>
            </a:extLst>
          </p:cNvPr>
          <p:cNvSpPr txBox="1"/>
          <p:nvPr/>
        </p:nvSpPr>
        <p:spPr>
          <a:xfrm>
            <a:off x="1809472" y="820350"/>
            <a:ext cx="60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F76619C7-4062-454D-8655-98B865E2D1B2}"/>
              </a:ext>
            </a:extLst>
          </p:cNvPr>
          <p:cNvSpPr txBox="1"/>
          <p:nvPr/>
        </p:nvSpPr>
        <p:spPr>
          <a:xfrm>
            <a:off x="2374076" y="777353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4F9310D8-FD1C-4DEA-B612-7DE6132EBD90}"/>
              </a:ext>
            </a:extLst>
          </p:cNvPr>
          <p:cNvSpPr txBox="1"/>
          <p:nvPr/>
        </p:nvSpPr>
        <p:spPr>
          <a:xfrm>
            <a:off x="2578857" y="774618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xmlns="" id="{E577D0AA-BF8E-40EA-A5FB-091F4D9E45C9}"/>
              </a:ext>
            </a:extLst>
          </p:cNvPr>
          <p:cNvSpPr txBox="1"/>
          <p:nvPr/>
        </p:nvSpPr>
        <p:spPr>
          <a:xfrm>
            <a:off x="2792385" y="775526"/>
            <a:ext cx="37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72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5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250"/>
                            </p:stCondLst>
                            <p:childTnLst>
                              <p:par>
                                <p:cTn id="131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5" grpId="0" animBg="1"/>
      <p:bldP spid="29" grpId="0" animBg="1"/>
      <p:bldP spid="31" grpId="0" animBg="1"/>
      <p:bldP spid="32" grpId="0" animBg="1"/>
      <p:bldP spid="33" grpId="0" animBg="1"/>
      <p:bldP spid="38" grpId="0"/>
      <p:bldP spid="40" grpId="0"/>
      <p:bldP spid="41" grpId="0"/>
      <p:bldP spid="42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39" grpId="0"/>
      <p:bldP spid="43" grpId="0"/>
      <p:bldP spid="37" grpId="0" animBg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2873</Words>
  <PresentationFormat>自定义</PresentationFormat>
  <Paragraphs>527</Paragraphs>
  <Slides>38</Slides>
  <Notes>38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主题</vt:lpstr>
      <vt:lpstr>PLoRa:  A Passive Long-Range Data Networks from Ambient LoRa Transmissions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PLoRa: Long-Range Data Networks from Ambient  LoRa Transmissions</dc:title>
  <dc:creator>xyyie</dc:creator>
  <cp:lastModifiedBy>个人用户</cp:lastModifiedBy>
  <cp:revision>224</cp:revision>
  <dcterms:created xsi:type="dcterms:W3CDTF">2018-07-28T21:34:49Z</dcterms:created>
  <dcterms:modified xsi:type="dcterms:W3CDTF">2018-08-08T02:01:25Z</dcterms:modified>
</cp:coreProperties>
</file>